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0"/>
  </p:notesMasterIdLst>
  <p:handoutMasterIdLst>
    <p:handoutMasterId r:id="rId71"/>
  </p:handoutMasterIdLst>
  <p:sldIdLst>
    <p:sldId id="256" r:id="rId2"/>
    <p:sldId id="528" r:id="rId3"/>
    <p:sldId id="431" r:id="rId4"/>
    <p:sldId id="449" r:id="rId5"/>
    <p:sldId id="450" r:id="rId6"/>
    <p:sldId id="447" r:id="rId7"/>
    <p:sldId id="475" r:id="rId8"/>
    <p:sldId id="452" r:id="rId9"/>
    <p:sldId id="453" r:id="rId10"/>
    <p:sldId id="454" r:id="rId11"/>
    <p:sldId id="455" r:id="rId12"/>
    <p:sldId id="456" r:id="rId13"/>
    <p:sldId id="457" r:id="rId14"/>
    <p:sldId id="458" r:id="rId15"/>
    <p:sldId id="459" r:id="rId16"/>
    <p:sldId id="460" r:id="rId17"/>
    <p:sldId id="461" r:id="rId18"/>
    <p:sldId id="462" r:id="rId19"/>
    <p:sldId id="463" r:id="rId20"/>
    <p:sldId id="464" r:id="rId21"/>
    <p:sldId id="465" r:id="rId22"/>
    <p:sldId id="466" r:id="rId23"/>
    <p:sldId id="467" r:id="rId24"/>
    <p:sldId id="468" r:id="rId25"/>
    <p:sldId id="469" r:id="rId26"/>
    <p:sldId id="470" r:id="rId27"/>
    <p:sldId id="471" r:id="rId28"/>
    <p:sldId id="472" r:id="rId29"/>
    <p:sldId id="473" r:id="rId30"/>
    <p:sldId id="474" r:id="rId31"/>
    <p:sldId id="529" r:id="rId32"/>
    <p:sldId id="477" r:id="rId33"/>
    <p:sldId id="478" r:id="rId34"/>
    <p:sldId id="479" r:id="rId35"/>
    <p:sldId id="481" r:id="rId36"/>
    <p:sldId id="482" r:id="rId37"/>
    <p:sldId id="483" r:id="rId38"/>
    <p:sldId id="484" r:id="rId39"/>
    <p:sldId id="486" r:id="rId40"/>
    <p:sldId id="487" r:id="rId41"/>
    <p:sldId id="490" r:id="rId42"/>
    <p:sldId id="492" r:id="rId43"/>
    <p:sldId id="485" r:id="rId44"/>
    <p:sldId id="493" r:id="rId45"/>
    <p:sldId id="494" r:id="rId46"/>
    <p:sldId id="495" r:id="rId47"/>
    <p:sldId id="497" r:id="rId48"/>
    <p:sldId id="499" r:id="rId49"/>
    <p:sldId id="501" r:id="rId50"/>
    <p:sldId id="502" r:id="rId51"/>
    <p:sldId id="503" r:id="rId52"/>
    <p:sldId id="504" r:id="rId53"/>
    <p:sldId id="505" r:id="rId54"/>
    <p:sldId id="506" r:id="rId55"/>
    <p:sldId id="507" r:id="rId56"/>
    <p:sldId id="508" r:id="rId57"/>
    <p:sldId id="510" r:id="rId58"/>
    <p:sldId id="509" r:id="rId59"/>
    <p:sldId id="527" r:id="rId60"/>
    <p:sldId id="514" r:id="rId61"/>
    <p:sldId id="518" r:id="rId62"/>
    <p:sldId id="520" r:id="rId63"/>
    <p:sldId id="521" r:id="rId64"/>
    <p:sldId id="522" r:id="rId65"/>
    <p:sldId id="523" r:id="rId66"/>
    <p:sldId id="524" r:id="rId67"/>
    <p:sldId id="525" r:id="rId68"/>
    <p:sldId id="526" r:id="rId69"/>
  </p:sldIdLst>
  <p:sldSz cx="9144000" cy="6858000" type="screen4x3"/>
  <p:notesSz cx="6865938" cy="9999663"/>
  <p:custDataLst>
    <p:tags r:id="rId72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4" orient="horz" pos="3657" userDrawn="1">
          <p15:clr>
            <a:srgbClr val="A4A3A4"/>
          </p15:clr>
        </p15:guide>
        <p15:guide id="5" pos="476" userDrawn="1">
          <p15:clr>
            <a:srgbClr val="A4A3A4"/>
          </p15:clr>
        </p15:guide>
        <p15:guide id="7" pos="1950" userDrawn="1">
          <p15:clr>
            <a:srgbClr val="A4A3A4"/>
          </p15:clr>
        </p15:guide>
        <p15:guide id="8" orient="horz" pos="595" userDrawn="1">
          <p15:clr>
            <a:srgbClr val="A4A3A4"/>
          </p15:clr>
        </p15:guide>
        <p15:guide id="9" orient="horz" pos="686" userDrawn="1">
          <p15:clr>
            <a:srgbClr val="A4A3A4"/>
          </p15:clr>
        </p15:guide>
        <p15:guide id="10" pos="2472" userDrawn="1">
          <p15:clr>
            <a:srgbClr val="A4A3A4"/>
          </p15:clr>
        </p15:guide>
        <p15:guide id="11" orient="horz" pos="7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005293"/>
    <a:srgbClr val="C0E399"/>
    <a:srgbClr val="BDE1FF"/>
    <a:srgbClr val="C7E6A4"/>
    <a:srgbClr val="F9F9F9"/>
    <a:srgbClr val="007434"/>
    <a:srgbClr val="535353"/>
    <a:srgbClr val="D76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75DCB02-9BB8-47FD-8907-85C794F793BA}" styleName="Designformatvorlage 1 - Akz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20" autoAdjust="0"/>
    <p:restoredTop sz="90825" autoAdjust="0"/>
  </p:normalViewPr>
  <p:slideViewPr>
    <p:cSldViewPr snapToGrid="0" snapToObjects="1">
      <p:cViewPr>
        <p:scale>
          <a:sx n="109" d="100"/>
          <a:sy n="109" d="100"/>
        </p:scale>
        <p:origin x="-954" y="0"/>
      </p:cViewPr>
      <p:guideLst>
        <p:guide orient="horz" pos="3657"/>
        <p:guide orient="horz" pos="595"/>
        <p:guide orient="horz" pos="686"/>
        <p:guide orient="horz" pos="731"/>
        <p:guide pos="476"/>
        <p:guide pos="1950"/>
        <p:guide pos="2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88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gs" Target="tags/tag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Relationship Id="rId5" Type="http://schemas.microsoft.com/office/2011/relationships/chartStyle" Target="style1.xml"/><Relationship Id="rId4" Type="http://schemas.microsoft.com/office/2011/relationships/chartColorStyle" Target="colors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7974381171276496E-2"/>
          <c:y val="0"/>
          <c:w val="0.9434217975408945"/>
          <c:h val="1"/>
        </c:manualLayout>
      </c:layout>
      <c:area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Umsatz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Tabelle1!$A$2:$A$48</c:f>
              <c:numCache>
                <c:formatCode>General</c:formatCode>
                <c:ptCount val="47"/>
                <c:pt idx="0">
                  <c:v>1972</c:v>
                </c:pt>
                <c:pt idx="1">
                  <c:v>1973</c:v>
                </c:pt>
                <c:pt idx="2">
                  <c:v>1974</c:v>
                </c:pt>
                <c:pt idx="3">
                  <c:v>1975</c:v>
                </c:pt>
                <c:pt idx="4">
                  <c:v>1976</c:v>
                </c:pt>
                <c:pt idx="5" formatCode="m/d/yyyy">
                  <c:v>1977</c:v>
                </c:pt>
                <c:pt idx="6" formatCode="m/d/yyyy">
                  <c:v>1978</c:v>
                </c:pt>
                <c:pt idx="7" formatCode="m/d/yyyy">
                  <c:v>1979</c:v>
                </c:pt>
                <c:pt idx="8" formatCode="m/d/yyyy">
                  <c:v>1980</c:v>
                </c:pt>
                <c:pt idx="9" formatCode="m/d/yyyy">
                  <c:v>1981</c:v>
                </c:pt>
                <c:pt idx="10" formatCode="m/d/yyyy">
                  <c:v>1982</c:v>
                </c:pt>
                <c:pt idx="11" formatCode="m/d/yyyy">
                  <c:v>1983</c:v>
                </c:pt>
                <c:pt idx="12" formatCode="m/d/yyyy">
                  <c:v>1984</c:v>
                </c:pt>
                <c:pt idx="13" formatCode="m/d/yyyy">
                  <c:v>1985</c:v>
                </c:pt>
                <c:pt idx="14" formatCode="m/d/yyyy">
                  <c:v>1986</c:v>
                </c:pt>
                <c:pt idx="15" formatCode="m/d/yyyy">
                  <c:v>1987</c:v>
                </c:pt>
                <c:pt idx="16" formatCode="m/d/yyyy">
                  <c:v>1988</c:v>
                </c:pt>
                <c:pt idx="17" formatCode="m/d/yyyy">
                  <c:v>1989</c:v>
                </c:pt>
                <c:pt idx="18" formatCode="m/d/yyyy">
                  <c:v>1990</c:v>
                </c:pt>
                <c:pt idx="19" formatCode="m/d/yyyy">
                  <c:v>1991</c:v>
                </c:pt>
                <c:pt idx="20" formatCode="m/d/yyyy">
                  <c:v>1992</c:v>
                </c:pt>
                <c:pt idx="21" formatCode="m/d/yyyy">
                  <c:v>1993</c:v>
                </c:pt>
                <c:pt idx="22" formatCode="m/d/yyyy">
                  <c:v>1994</c:v>
                </c:pt>
                <c:pt idx="23" formatCode="m/d/yyyy">
                  <c:v>1995</c:v>
                </c:pt>
                <c:pt idx="24" formatCode="m/d/yyyy">
                  <c:v>1996</c:v>
                </c:pt>
                <c:pt idx="25" formatCode="m/d/yyyy">
                  <c:v>1997</c:v>
                </c:pt>
                <c:pt idx="26" formatCode="m/d/yyyy">
                  <c:v>1998</c:v>
                </c:pt>
                <c:pt idx="27" formatCode="m/d/yyyy">
                  <c:v>1999</c:v>
                </c:pt>
                <c:pt idx="28" formatCode="m/d/yyyy">
                  <c:v>2000</c:v>
                </c:pt>
                <c:pt idx="29" formatCode="m/d/yyyy">
                  <c:v>2001</c:v>
                </c:pt>
                <c:pt idx="30" formatCode="m/d/yyyy">
                  <c:v>2002</c:v>
                </c:pt>
                <c:pt idx="31" formatCode="m/d/yyyy">
                  <c:v>2003</c:v>
                </c:pt>
                <c:pt idx="32" formatCode="m/d/yyyy">
                  <c:v>2004</c:v>
                </c:pt>
                <c:pt idx="33" formatCode="m/d/yyyy">
                  <c:v>2005</c:v>
                </c:pt>
                <c:pt idx="34" formatCode="m/d/yyyy">
                  <c:v>2006</c:v>
                </c:pt>
                <c:pt idx="35" formatCode="m/d/yyyy">
                  <c:v>2007</c:v>
                </c:pt>
                <c:pt idx="36" formatCode="m/d/yyyy">
                  <c:v>2008</c:v>
                </c:pt>
                <c:pt idx="37" formatCode="m/d/yyyy">
                  <c:v>2009</c:v>
                </c:pt>
                <c:pt idx="38" formatCode="m/d/yyyy">
                  <c:v>2010</c:v>
                </c:pt>
                <c:pt idx="39" formatCode="m/d/yyyy">
                  <c:v>2011</c:v>
                </c:pt>
                <c:pt idx="40" formatCode="m/d/yyyy">
                  <c:v>2012</c:v>
                </c:pt>
                <c:pt idx="41" formatCode="m/d/yyyy">
                  <c:v>2013</c:v>
                </c:pt>
                <c:pt idx="42" formatCode="m/d/yyyy">
                  <c:v>2014</c:v>
                </c:pt>
                <c:pt idx="43" formatCode="m/d/yyyy">
                  <c:v>2015</c:v>
                </c:pt>
                <c:pt idx="44" formatCode="m/d/yyyy">
                  <c:v>2016</c:v>
                </c:pt>
                <c:pt idx="45" formatCode="m/d/yyyy">
                  <c:v>2017</c:v>
                </c:pt>
                <c:pt idx="46" formatCode="m/d/yyyy">
                  <c:v>2018</c:v>
                </c:pt>
              </c:numCache>
            </c:numRef>
          </c:cat>
          <c:val>
            <c:numRef>
              <c:f>Tabelle1!$B$2:$B$48</c:f>
              <c:numCache>
                <c:formatCode>General</c:formatCode>
                <c:ptCount val="47"/>
                <c:pt idx="0">
                  <c:v>1.28</c:v>
                </c:pt>
                <c:pt idx="1">
                  <c:v>2.16</c:v>
                </c:pt>
                <c:pt idx="2">
                  <c:v>3.84</c:v>
                </c:pt>
                <c:pt idx="3">
                  <c:v>4.68</c:v>
                </c:pt>
                <c:pt idx="4">
                  <c:v>7.8</c:v>
                </c:pt>
                <c:pt idx="5">
                  <c:v>12.76</c:v>
                </c:pt>
                <c:pt idx="6">
                  <c:v>17.36</c:v>
                </c:pt>
                <c:pt idx="7">
                  <c:v>20.28</c:v>
                </c:pt>
                <c:pt idx="8">
                  <c:v>28</c:v>
                </c:pt>
                <c:pt idx="9">
                  <c:v>33.32</c:v>
                </c:pt>
                <c:pt idx="10">
                  <c:v>49.48</c:v>
                </c:pt>
                <c:pt idx="11">
                  <c:v>82.84</c:v>
                </c:pt>
                <c:pt idx="12">
                  <c:v>98.16</c:v>
                </c:pt>
                <c:pt idx="13">
                  <c:v>125.16</c:v>
                </c:pt>
                <c:pt idx="14">
                  <c:v>216.8</c:v>
                </c:pt>
                <c:pt idx="15">
                  <c:v>310.88</c:v>
                </c:pt>
                <c:pt idx="16">
                  <c:v>366.4</c:v>
                </c:pt>
                <c:pt idx="17">
                  <c:v>750.4</c:v>
                </c:pt>
                <c:pt idx="18">
                  <c:v>1020.8</c:v>
                </c:pt>
                <c:pt idx="19">
                  <c:v>1446</c:v>
                </c:pt>
                <c:pt idx="20">
                  <c:v>1700</c:v>
                </c:pt>
                <c:pt idx="21">
                  <c:v>2253.1999999999998</c:v>
                </c:pt>
                <c:pt idx="22">
                  <c:v>3756.8</c:v>
                </c:pt>
                <c:pt idx="23">
                  <c:v>5514.4</c:v>
                </c:pt>
                <c:pt idx="24">
                  <c:v>7612.4</c:v>
                </c:pt>
                <c:pt idx="25">
                  <c:v>12087.2</c:v>
                </c:pt>
                <c:pt idx="26">
                  <c:v>17262.400000000001</c:v>
                </c:pt>
                <c:pt idx="27">
                  <c:v>20440.8</c:v>
                </c:pt>
                <c:pt idx="28">
                  <c:v>25060</c:v>
                </c:pt>
                <c:pt idx="29">
                  <c:v>29364</c:v>
                </c:pt>
                <c:pt idx="30">
                  <c:v>29652</c:v>
                </c:pt>
                <c:pt idx="31">
                  <c:v>28100</c:v>
                </c:pt>
                <c:pt idx="32">
                  <c:v>30060</c:v>
                </c:pt>
                <c:pt idx="33">
                  <c:v>34052</c:v>
                </c:pt>
                <c:pt idx="34">
                  <c:v>37608</c:v>
                </c:pt>
                <c:pt idx="35">
                  <c:v>40968</c:v>
                </c:pt>
                <c:pt idx="36">
                  <c:v>46300</c:v>
                </c:pt>
                <c:pt idx="37">
                  <c:v>42688</c:v>
                </c:pt>
                <c:pt idx="38">
                  <c:v>49856</c:v>
                </c:pt>
                <c:pt idx="39">
                  <c:v>56932</c:v>
                </c:pt>
                <c:pt idx="40">
                  <c:v>64892</c:v>
                </c:pt>
                <c:pt idx="41">
                  <c:v>67260</c:v>
                </c:pt>
                <c:pt idx="42">
                  <c:v>70240</c:v>
                </c:pt>
                <c:pt idx="43">
                  <c:v>83172</c:v>
                </c:pt>
                <c:pt idx="44">
                  <c:v>88248</c:v>
                </c:pt>
                <c:pt idx="45">
                  <c:v>93844</c:v>
                </c:pt>
                <c:pt idx="46">
                  <c:v>98832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975-42B3-B942-0EFB6F4C9118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Mitarbeiter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Tabelle1!$A$2:$A$48</c:f>
              <c:numCache>
                <c:formatCode>General</c:formatCode>
                <c:ptCount val="47"/>
                <c:pt idx="0">
                  <c:v>1972</c:v>
                </c:pt>
                <c:pt idx="1">
                  <c:v>1973</c:v>
                </c:pt>
                <c:pt idx="2">
                  <c:v>1974</c:v>
                </c:pt>
                <c:pt idx="3">
                  <c:v>1975</c:v>
                </c:pt>
                <c:pt idx="4">
                  <c:v>1976</c:v>
                </c:pt>
                <c:pt idx="5" formatCode="m/d/yyyy">
                  <c:v>1977</c:v>
                </c:pt>
                <c:pt idx="6" formatCode="m/d/yyyy">
                  <c:v>1978</c:v>
                </c:pt>
                <c:pt idx="7" formatCode="m/d/yyyy">
                  <c:v>1979</c:v>
                </c:pt>
                <c:pt idx="8" formatCode="m/d/yyyy">
                  <c:v>1980</c:v>
                </c:pt>
                <c:pt idx="9" formatCode="m/d/yyyy">
                  <c:v>1981</c:v>
                </c:pt>
                <c:pt idx="10" formatCode="m/d/yyyy">
                  <c:v>1982</c:v>
                </c:pt>
                <c:pt idx="11" formatCode="m/d/yyyy">
                  <c:v>1983</c:v>
                </c:pt>
                <c:pt idx="12" formatCode="m/d/yyyy">
                  <c:v>1984</c:v>
                </c:pt>
                <c:pt idx="13" formatCode="m/d/yyyy">
                  <c:v>1985</c:v>
                </c:pt>
                <c:pt idx="14" formatCode="m/d/yyyy">
                  <c:v>1986</c:v>
                </c:pt>
                <c:pt idx="15" formatCode="m/d/yyyy">
                  <c:v>1987</c:v>
                </c:pt>
                <c:pt idx="16" formatCode="m/d/yyyy">
                  <c:v>1988</c:v>
                </c:pt>
                <c:pt idx="17" formatCode="m/d/yyyy">
                  <c:v>1989</c:v>
                </c:pt>
                <c:pt idx="18" formatCode="m/d/yyyy">
                  <c:v>1990</c:v>
                </c:pt>
                <c:pt idx="19" formatCode="m/d/yyyy">
                  <c:v>1991</c:v>
                </c:pt>
                <c:pt idx="20" formatCode="m/d/yyyy">
                  <c:v>1992</c:v>
                </c:pt>
                <c:pt idx="21" formatCode="m/d/yyyy">
                  <c:v>1993</c:v>
                </c:pt>
                <c:pt idx="22" formatCode="m/d/yyyy">
                  <c:v>1994</c:v>
                </c:pt>
                <c:pt idx="23" formatCode="m/d/yyyy">
                  <c:v>1995</c:v>
                </c:pt>
                <c:pt idx="24" formatCode="m/d/yyyy">
                  <c:v>1996</c:v>
                </c:pt>
                <c:pt idx="25" formatCode="m/d/yyyy">
                  <c:v>1997</c:v>
                </c:pt>
                <c:pt idx="26" formatCode="m/d/yyyy">
                  <c:v>1998</c:v>
                </c:pt>
                <c:pt idx="27" formatCode="m/d/yyyy">
                  <c:v>1999</c:v>
                </c:pt>
                <c:pt idx="28" formatCode="m/d/yyyy">
                  <c:v>2000</c:v>
                </c:pt>
                <c:pt idx="29" formatCode="m/d/yyyy">
                  <c:v>2001</c:v>
                </c:pt>
                <c:pt idx="30" formatCode="m/d/yyyy">
                  <c:v>2002</c:v>
                </c:pt>
                <c:pt idx="31" formatCode="m/d/yyyy">
                  <c:v>2003</c:v>
                </c:pt>
                <c:pt idx="32" formatCode="m/d/yyyy">
                  <c:v>2004</c:v>
                </c:pt>
                <c:pt idx="33" formatCode="m/d/yyyy">
                  <c:v>2005</c:v>
                </c:pt>
                <c:pt idx="34" formatCode="m/d/yyyy">
                  <c:v>2006</c:v>
                </c:pt>
                <c:pt idx="35" formatCode="m/d/yyyy">
                  <c:v>2007</c:v>
                </c:pt>
                <c:pt idx="36" formatCode="m/d/yyyy">
                  <c:v>2008</c:v>
                </c:pt>
                <c:pt idx="37" formatCode="m/d/yyyy">
                  <c:v>2009</c:v>
                </c:pt>
                <c:pt idx="38" formatCode="m/d/yyyy">
                  <c:v>2010</c:v>
                </c:pt>
                <c:pt idx="39" formatCode="m/d/yyyy">
                  <c:v>2011</c:v>
                </c:pt>
                <c:pt idx="40" formatCode="m/d/yyyy">
                  <c:v>2012</c:v>
                </c:pt>
                <c:pt idx="41" formatCode="m/d/yyyy">
                  <c:v>2013</c:v>
                </c:pt>
                <c:pt idx="42" formatCode="m/d/yyyy">
                  <c:v>2014</c:v>
                </c:pt>
                <c:pt idx="43" formatCode="m/d/yyyy">
                  <c:v>2015</c:v>
                </c:pt>
                <c:pt idx="44" formatCode="m/d/yyyy">
                  <c:v>2016</c:v>
                </c:pt>
                <c:pt idx="45" formatCode="m/d/yyyy">
                  <c:v>2017</c:v>
                </c:pt>
                <c:pt idx="46" formatCode="m/d/yyyy">
                  <c:v>2018</c:v>
                </c:pt>
              </c:numCache>
            </c:numRef>
          </c:cat>
          <c:val>
            <c:numRef>
              <c:f>Tabelle1!$C$2:$C$48</c:f>
              <c:numCache>
                <c:formatCode>General</c:formatCode>
                <c:ptCount val="47"/>
                <c:pt idx="0">
                  <c:v>-9</c:v>
                </c:pt>
                <c:pt idx="1">
                  <c:v>-11</c:v>
                </c:pt>
                <c:pt idx="2">
                  <c:v>-13</c:v>
                </c:pt>
                <c:pt idx="3">
                  <c:v>-18</c:v>
                </c:pt>
                <c:pt idx="4">
                  <c:v>-25</c:v>
                </c:pt>
                <c:pt idx="5">
                  <c:v>-38</c:v>
                </c:pt>
                <c:pt idx="6">
                  <c:v>-50</c:v>
                </c:pt>
                <c:pt idx="7">
                  <c:v>-61</c:v>
                </c:pt>
                <c:pt idx="8">
                  <c:v>-77</c:v>
                </c:pt>
                <c:pt idx="9">
                  <c:v>-84</c:v>
                </c:pt>
                <c:pt idx="10">
                  <c:v>-105</c:v>
                </c:pt>
                <c:pt idx="11">
                  <c:v>-125</c:v>
                </c:pt>
                <c:pt idx="12">
                  <c:v>-163</c:v>
                </c:pt>
                <c:pt idx="13">
                  <c:v>-224</c:v>
                </c:pt>
                <c:pt idx="14">
                  <c:v>-290</c:v>
                </c:pt>
                <c:pt idx="15">
                  <c:v>-468</c:v>
                </c:pt>
                <c:pt idx="16">
                  <c:v>-940</c:v>
                </c:pt>
                <c:pt idx="17" formatCode="#,##0">
                  <c:v>-1367</c:v>
                </c:pt>
                <c:pt idx="18" formatCode="#,##0">
                  <c:v>-2138</c:v>
                </c:pt>
                <c:pt idx="19" formatCode="#,##0">
                  <c:v>-2685</c:v>
                </c:pt>
                <c:pt idx="20" formatCode="#,##0">
                  <c:v>-3157</c:v>
                </c:pt>
                <c:pt idx="21" formatCode="#,##0">
                  <c:v>-3648</c:v>
                </c:pt>
                <c:pt idx="22" formatCode="#,##0">
                  <c:v>-5229</c:v>
                </c:pt>
                <c:pt idx="23" formatCode="#,##0">
                  <c:v>-6857</c:v>
                </c:pt>
                <c:pt idx="24" formatCode="#,##0">
                  <c:v>-9202</c:v>
                </c:pt>
                <c:pt idx="25" formatCode="#,##0">
                  <c:v>-12856</c:v>
                </c:pt>
                <c:pt idx="26" formatCode="#,##0">
                  <c:v>-19308</c:v>
                </c:pt>
                <c:pt idx="27" formatCode="#,##0">
                  <c:v>-20975</c:v>
                </c:pt>
                <c:pt idx="28" formatCode="#,##0">
                  <c:v>-24178</c:v>
                </c:pt>
                <c:pt idx="29" formatCode="#,##0">
                  <c:v>-28410</c:v>
                </c:pt>
                <c:pt idx="30" formatCode="#,##0">
                  <c:v>-28797</c:v>
                </c:pt>
                <c:pt idx="31" formatCode="#,##0">
                  <c:v>-29601</c:v>
                </c:pt>
                <c:pt idx="32" formatCode="#,##0">
                  <c:v>-32205</c:v>
                </c:pt>
                <c:pt idx="33" formatCode="#,##0">
                  <c:v>-35873</c:v>
                </c:pt>
                <c:pt idx="34" formatCode="#,##0">
                  <c:v>-39355</c:v>
                </c:pt>
                <c:pt idx="35" formatCode="#,##0">
                  <c:v>-44023</c:v>
                </c:pt>
                <c:pt idx="36" formatCode="#,##0">
                  <c:v>-51544</c:v>
                </c:pt>
                <c:pt idx="37" formatCode="#,##0">
                  <c:v>-47584</c:v>
                </c:pt>
                <c:pt idx="38" formatCode="#,##0">
                  <c:v>-53513</c:v>
                </c:pt>
                <c:pt idx="39" formatCode="#,##0">
                  <c:v>-55765</c:v>
                </c:pt>
                <c:pt idx="40" formatCode="#,##0">
                  <c:v>-64422</c:v>
                </c:pt>
                <c:pt idx="41" formatCode="#,##0">
                  <c:v>-66572</c:v>
                </c:pt>
                <c:pt idx="42" formatCode="#,##0">
                  <c:v>-74406</c:v>
                </c:pt>
                <c:pt idx="43" formatCode="#,##0">
                  <c:v>-76986</c:v>
                </c:pt>
                <c:pt idx="44" formatCode="#,##0">
                  <c:v>-84183</c:v>
                </c:pt>
                <c:pt idx="45" formatCode="#,##0">
                  <c:v>-88543</c:v>
                </c:pt>
                <c:pt idx="46" formatCode="#,##0">
                  <c:v>-96498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975-42B3-B942-0EFB6F4C91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9994752"/>
        <c:axId val="129996288"/>
      </c:areaChart>
      <c:areaChart>
        <c:grouping val="standard"/>
        <c:varyColors val="0"/>
        <c:ser>
          <c:idx val="2"/>
          <c:order val="2"/>
          <c:tx>
            <c:strRef>
              <c:f>Tabelle1!$D$1</c:f>
              <c:strCache>
                <c:ptCount val="1"/>
                <c:pt idx="0">
                  <c:v>Betriebsergebnis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 w="25400">
              <a:noFill/>
            </a:ln>
            <a:effectLst/>
          </c:spPr>
          <c:cat>
            <c:numRef>
              <c:f>Tabelle1!$A$2:$A$48</c:f>
              <c:numCache>
                <c:formatCode>General</c:formatCode>
                <c:ptCount val="47"/>
                <c:pt idx="0">
                  <c:v>1972</c:v>
                </c:pt>
                <c:pt idx="1">
                  <c:v>1973</c:v>
                </c:pt>
                <c:pt idx="2">
                  <c:v>1974</c:v>
                </c:pt>
                <c:pt idx="3">
                  <c:v>1975</c:v>
                </c:pt>
                <c:pt idx="4">
                  <c:v>1976</c:v>
                </c:pt>
                <c:pt idx="5" formatCode="m/d/yyyy">
                  <c:v>1977</c:v>
                </c:pt>
                <c:pt idx="6" formatCode="m/d/yyyy">
                  <c:v>1978</c:v>
                </c:pt>
                <c:pt idx="7" formatCode="m/d/yyyy">
                  <c:v>1979</c:v>
                </c:pt>
                <c:pt idx="8" formatCode="m/d/yyyy">
                  <c:v>1980</c:v>
                </c:pt>
                <c:pt idx="9" formatCode="m/d/yyyy">
                  <c:v>1981</c:v>
                </c:pt>
                <c:pt idx="10" formatCode="m/d/yyyy">
                  <c:v>1982</c:v>
                </c:pt>
                <c:pt idx="11" formatCode="m/d/yyyy">
                  <c:v>1983</c:v>
                </c:pt>
                <c:pt idx="12" formatCode="m/d/yyyy">
                  <c:v>1984</c:v>
                </c:pt>
                <c:pt idx="13" formatCode="m/d/yyyy">
                  <c:v>1985</c:v>
                </c:pt>
                <c:pt idx="14" formatCode="m/d/yyyy">
                  <c:v>1986</c:v>
                </c:pt>
                <c:pt idx="15" formatCode="m/d/yyyy">
                  <c:v>1987</c:v>
                </c:pt>
                <c:pt idx="16" formatCode="m/d/yyyy">
                  <c:v>1988</c:v>
                </c:pt>
                <c:pt idx="17" formatCode="m/d/yyyy">
                  <c:v>1989</c:v>
                </c:pt>
                <c:pt idx="18" formatCode="m/d/yyyy">
                  <c:v>1990</c:v>
                </c:pt>
                <c:pt idx="19" formatCode="m/d/yyyy">
                  <c:v>1991</c:v>
                </c:pt>
                <c:pt idx="20" formatCode="m/d/yyyy">
                  <c:v>1992</c:v>
                </c:pt>
                <c:pt idx="21" formatCode="m/d/yyyy">
                  <c:v>1993</c:v>
                </c:pt>
                <c:pt idx="22" formatCode="m/d/yyyy">
                  <c:v>1994</c:v>
                </c:pt>
                <c:pt idx="23" formatCode="m/d/yyyy">
                  <c:v>1995</c:v>
                </c:pt>
                <c:pt idx="24" formatCode="m/d/yyyy">
                  <c:v>1996</c:v>
                </c:pt>
                <c:pt idx="25" formatCode="m/d/yyyy">
                  <c:v>1997</c:v>
                </c:pt>
                <c:pt idx="26" formatCode="m/d/yyyy">
                  <c:v>1998</c:v>
                </c:pt>
                <c:pt idx="27" formatCode="m/d/yyyy">
                  <c:v>1999</c:v>
                </c:pt>
                <c:pt idx="28" formatCode="m/d/yyyy">
                  <c:v>2000</c:v>
                </c:pt>
                <c:pt idx="29" formatCode="m/d/yyyy">
                  <c:v>2001</c:v>
                </c:pt>
                <c:pt idx="30" formatCode="m/d/yyyy">
                  <c:v>2002</c:v>
                </c:pt>
                <c:pt idx="31" formatCode="m/d/yyyy">
                  <c:v>2003</c:v>
                </c:pt>
                <c:pt idx="32" formatCode="m/d/yyyy">
                  <c:v>2004</c:v>
                </c:pt>
                <c:pt idx="33" formatCode="m/d/yyyy">
                  <c:v>2005</c:v>
                </c:pt>
                <c:pt idx="34" formatCode="m/d/yyyy">
                  <c:v>2006</c:v>
                </c:pt>
                <c:pt idx="35" formatCode="m/d/yyyy">
                  <c:v>2007</c:v>
                </c:pt>
                <c:pt idx="36" formatCode="m/d/yyyy">
                  <c:v>2008</c:v>
                </c:pt>
                <c:pt idx="37" formatCode="m/d/yyyy">
                  <c:v>2009</c:v>
                </c:pt>
                <c:pt idx="38" formatCode="m/d/yyyy">
                  <c:v>2010</c:v>
                </c:pt>
                <c:pt idx="39" formatCode="m/d/yyyy">
                  <c:v>2011</c:v>
                </c:pt>
                <c:pt idx="40" formatCode="m/d/yyyy">
                  <c:v>2012</c:v>
                </c:pt>
                <c:pt idx="41" formatCode="m/d/yyyy">
                  <c:v>2013</c:v>
                </c:pt>
                <c:pt idx="42" formatCode="m/d/yyyy">
                  <c:v>2014</c:v>
                </c:pt>
                <c:pt idx="43" formatCode="m/d/yyyy">
                  <c:v>2015</c:v>
                </c:pt>
                <c:pt idx="44" formatCode="m/d/yyyy">
                  <c:v>2016</c:v>
                </c:pt>
                <c:pt idx="45" formatCode="m/d/yyyy">
                  <c:v>2017</c:v>
                </c:pt>
                <c:pt idx="46" formatCode="m/d/yyyy">
                  <c:v>2018</c:v>
                </c:pt>
              </c:numCache>
            </c:numRef>
          </c:cat>
          <c:val>
            <c:numRef>
              <c:f>Tabelle1!$D$2:$D$48</c:f>
              <c:numCache>
                <c:formatCode>General</c:formatCode>
                <c:ptCount val="4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50.8</c:v>
                </c:pt>
                <c:pt idx="17">
                  <c:v>139.6</c:v>
                </c:pt>
                <c:pt idx="18">
                  <c:v>168</c:v>
                </c:pt>
                <c:pt idx="19">
                  <c:v>252</c:v>
                </c:pt>
                <c:pt idx="20">
                  <c:v>260.39999999999998</c:v>
                </c:pt>
                <c:pt idx="21">
                  <c:v>299.2</c:v>
                </c:pt>
                <c:pt idx="22">
                  <c:v>575.20000000000005</c:v>
                </c:pt>
                <c:pt idx="23">
                  <c:v>828</c:v>
                </c:pt>
                <c:pt idx="24">
                  <c:v>1160.8</c:v>
                </c:pt>
                <c:pt idx="25">
                  <c:v>1786.8</c:v>
                </c:pt>
                <c:pt idx="26">
                  <c:v>2107.6</c:v>
                </c:pt>
                <c:pt idx="27">
                  <c:v>2404</c:v>
                </c:pt>
                <c:pt idx="28">
                  <c:v>2462.8000000000002</c:v>
                </c:pt>
                <c:pt idx="29">
                  <c:v>2324</c:v>
                </c:pt>
                <c:pt idx="30">
                  <c:v>2034.4</c:v>
                </c:pt>
                <c:pt idx="31">
                  <c:v>4308.3999999999996</c:v>
                </c:pt>
                <c:pt idx="32">
                  <c:v>5242</c:v>
                </c:pt>
                <c:pt idx="33">
                  <c:v>5985.64</c:v>
                </c:pt>
                <c:pt idx="34">
                  <c:v>7485.52</c:v>
                </c:pt>
                <c:pt idx="35">
                  <c:v>7676</c:v>
                </c:pt>
                <c:pt idx="36">
                  <c:v>7392</c:v>
                </c:pt>
                <c:pt idx="37">
                  <c:v>7000</c:v>
                </c:pt>
                <c:pt idx="38">
                  <c:v>7252</c:v>
                </c:pt>
                <c:pt idx="39">
                  <c:v>13748</c:v>
                </c:pt>
                <c:pt idx="40">
                  <c:v>11212</c:v>
                </c:pt>
                <c:pt idx="41">
                  <c:v>13300</c:v>
                </c:pt>
                <c:pt idx="42">
                  <c:v>13120</c:v>
                </c:pt>
                <c:pt idx="43">
                  <c:v>12224</c:v>
                </c:pt>
                <c:pt idx="44">
                  <c:v>14536</c:v>
                </c:pt>
                <c:pt idx="45">
                  <c:v>19508</c:v>
                </c:pt>
                <c:pt idx="46">
                  <c:v>15000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975-42B3-B942-0EFB6F4C91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007808"/>
        <c:axId val="129997824"/>
      </c:areaChart>
      <c:dateAx>
        <c:axId val="129994752"/>
        <c:scaling>
          <c:orientation val="minMax"/>
        </c:scaling>
        <c:delete val="0"/>
        <c:axPos val="b"/>
        <c:numFmt formatCode="General" sourceLinked="1"/>
        <c:majorTickMark val="cross"/>
        <c:minorTickMark val="cross"/>
        <c:tickLblPos val="nextTo"/>
        <c:spPr>
          <a:noFill/>
          <a:ln w="25400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ln w="15875">
                  <a:gradFill flip="none" rotWithShape="1">
                    <a:gsLst>
                      <a:gs pos="0">
                        <a:schemeClr val="accent2">
                          <a:lumMod val="89000"/>
                        </a:schemeClr>
                      </a:gs>
                      <a:gs pos="20000">
                        <a:schemeClr val="accent2">
                          <a:lumMod val="89000"/>
                        </a:schemeClr>
                      </a:gs>
                      <a:gs pos="69000">
                        <a:schemeClr val="accent2">
                          <a:lumMod val="75000"/>
                        </a:schemeClr>
                      </a:gs>
                      <a:gs pos="97000">
                        <a:schemeClr val="accent2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ln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9996288"/>
        <c:crosses val="autoZero"/>
        <c:auto val="0"/>
        <c:lblOffset val="100"/>
        <c:baseTimeUnit val="days"/>
        <c:majorUnit val="10"/>
        <c:majorTimeUnit val="days"/>
        <c:minorUnit val="2"/>
        <c:minorTimeUnit val="days"/>
      </c:dateAx>
      <c:valAx>
        <c:axId val="1299962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29994752"/>
        <c:crosses val="autoZero"/>
        <c:crossBetween val="midCat"/>
      </c:valAx>
      <c:valAx>
        <c:axId val="129997824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130007808"/>
        <c:crosses val="max"/>
        <c:crossBetween val="midCat"/>
      </c:valAx>
      <c:catAx>
        <c:axId val="1300078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9997824"/>
        <c:crosses val="autoZero"/>
        <c:auto val="1"/>
        <c:lblAlgn val="ctr"/>
        <c:lblOffset val="100"/>
        <c:noMultiLvlLbl val="0"/>
      </c:catAx>
      <c:spPr>
        <a:noFill/>
        <a:ln w="9525">
          <a:noFill/>
          <a:prstDash val="solid"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00" b="1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de-DE" sz="900" b="1" dirty="0">
                <a:solidFill>
                  <a:srgbClr val="404040"/>
                </a:solidFill>
              </a:rPr>
              <a:t>Umsatz in Mrd.</a:t>
            </a:r>
            <a:r>
              <a:rPr lang="de-DE" sz="900" b="1" baseline="0" dirty="0">
                <a:solidFill>
                  <a:srgbClr val="404040"/>
                </a:solidFill>
              </a:rPr>
              <a:t> € nach Geschäft</a:t>
            </a:r>
            <a:endParaRPr lang="de-DE" sz="900" b="1" dirty="0">
              <a:solidFill>
                <a:srgbClr val="404040"/>
              </a:solidFill>
            </a:endParaRPr>
          </a:p>
        </c:rich>
      </c:tx>
      <c:layout>
        <c:manualLayout>
          <c:xMode val="edge"/>
          <c:yMode val="edge"/>
          <c:x val="0.15615005843248106"/>
          <c:y val="6.8921054717691596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7.9100383924221404E-2"/>
          <c:y val="0.15730593154838582"/>
          <c:w val="0.84675776684962423"/>
          <c:h val="0.449926755715861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00529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Tabelle1!$A$2:$A$5</c:f>
              <c:strCache>
                <c:ptCount val="4"/>
                <c:pt idx="0">
                  <c:v>Cloud</c:v>
                </c:pt>
                <c:pt idx="1">
                  <c:v>Software-Lizenzen</c:v>
                </c:pt>
                <c:pt idx="2">
                  <c:v>Software-Support</c:v>
                </c:pt>
                <c:pt idx="3">
                  <c:v>Services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 formatCode="0.0">
                  <c:v>7</c:v>
                </c:pt>
                <c:pt idx="1">
                  <c:v>4.5</c:v>
                </c:pt>
                <c:pt idx="2">
                  <c:v>11.5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E8F-47DC-AB0C-D7123E1C006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4"/>
        <c:axId val="44369792"/>
        <c:axId val="44385024"/>
      </c:barChart>
      <c:catAx>
        <c:axId val="44369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4385024"/>
        <c:crosses val="autoZero"/>
        <c:auto val="1"/>
        <c:lblAlgn val="ctr"/>
        <c:lblOffset val="100"/>
        <c:noMultiLvlLbl val="0"/>
      </c:catAx>
      <c:valAx>
        <c:axId val="44385024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44369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000" b="1">
          <a:solidFill>
            <a:schemeClr val="bg1"/>
          </a:solidFill>
        </a:defRPr>
      </a:pPr>
      <a:endParaRPr lang="de-DE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0.53675</cdr:x>
      <cdr:y>0.3532</cdr:y>
    </cdr:from>
    <cdr:to>
      <cdr:x>0.68051</cdr:x>
      <cdr:y>0.3889</cdr:y>
    </cdr:to>
    <cdr:sp macro="" textlink="">
      <cdr:nvSpPr>
        <cdr:cNvPr id="2" name="Textfeld 104"/>
        <cdr:cNvSpPr txBox="1"/>
      </cdr:nvSpPr>
      <cdr:spPr>
        <a:xfrm xmlns:a="http://schemas.openxmlformats.org/drawingml/2006/main">
          <a:off x="4705431" y="2436007"/>
          <a:ext cx="1260281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de-DE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de-DE" sz="1000" b="1" i="0" u="none" strike="noStrike" kern="0" cap="none" spc="0" normalizeH="0" baseline="0" noProof="0" dirty="0">
              <a:ln>
                <a:noFill/>
              </a:ln>
              <a:solidFill>
                <a:srgbClr val="074FB0"/>
              </a:solidFill>
              <a:effectLst/>
              <a:uLnTx/>
              <a:uFillTx/>
              <a:latin typeface="TUM Neue Helvetica 75 Bold"/>
              <a:cs typeface="+mn-cs"/>
            </a:rPr>
            <a:t>2001: 7.341 Mio. €</a:t>
          </a:r>
        </a:p>
      </cdr:txBody>
    </cdr:sp>
  </cdr:relSizeAnchor>
  <cdr:relSizeAnchor xmlns:cdr="http://schemas.openxmlformats.org/drawingml/2006/chartDrawing">
    <cdr:from>
      <cdr:x>0.5636</cdr:x>
      <cdr:y>0.6054</cdr:y>
    </cdr:from>
    <cdr:to>
      <cdr:x>0.66791</cdr:x>
      <cdr:y>0.64231</cdr:y>
    </cdr:to>
    <cdr:sp macro="" textlink="">
      <cdr:nvSpPr>
        <cdr:cNvPr id="3" name="Textfeld 1"/>
        <cdr:cNvSpPr txBox="1"/>
      </cdr:nvSpPr>
      <cdr:spPr>
        <a:xfrm xmlns:a="http://schemas.openxmlformats.org/drawingml/2006/main">
          <a:off x="4940830" y="4175423"/>
          <a:ext cx="914435" cy="2545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defPPr>
            <a:defRPr lang="de-DE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de-DE" sz="1000" b="1" i="0" u="none" strike="noStrike" kern="0" cap="none" spc="0" normalizeH="0" baseline="0" noProof="0" dirty="0">
              <a:ln>
                <a:noFill/>
              </a:ln>
              <a:solidFill>
                <a:srgbClr val="CCCCCC">
                  <a:lumMod val="50000"/>
                </a:srgbClr>
              </a:solidFill>
              <a:effectLst/>
              <a:uLnTx/>
              <a:uFillTx/>
              <a:latin typeface="TUM Neue Helvetica 55 Regular"/>
              <a:ea typeface="+mn-ea"/>
              <a:cs typeface="+mn-cs"/>
            </a:rPr>
            <a:t>2001: 28</a:t>
          </a:r>
          <a:r>
            <a:rPr kumimoji="0" lang="de-DE" sz="1000" b="1" i="0" u="none" strike="noStrike" kern="0" cap="none" spc="0" normalizeH="0" noProof="0" dirty="0">
              <a:ln>
                <a:noFill/>
              </a:ln>
              <a:solidFill>
                <a:srgbClr val="CCCCCC">
                  <a:lumMod val="50000"/>
                </a:srgbClr>
              </a:solidFill>
              <a:effectLst/>
              <a:uLnTx/>
              <a:uFillTx/>
              <a:latin typeface="TUM Neue Helvetica 55 Regular"/>
              <a:ea typeface="+mn-ea"/>
              <a:cs typeface="+mn-cs"/>
            </a:rPr>
            <a:t> Tsd.</a:t>
          </a:r>
          <a:endParaRPr kumimoji="0" lang="de-DE" sz="1000" b="1" i="0" u="none" strike="noStrike" kern="0" cap="none" spc="0" normalizeH="0" baseline="0" noProof="0" dirty="0">
            <a:ln>
              <a:noFill/>
            </a:ln>
            <a:solidFill>
              <a:srgbClr val="CCCCCC">
                <a:lumMod val="50000"/>
              </a:srgbClr>
            </a:solidFill>
            <a:effectLst/>
            <a:uLnTx/>
            <a:uFillTx/>
            <a:latin typeface="TUM Neue Helvetica 55 Regular"/>
            <a:ea typeface="+mn-ea"/>
            <a:cs typeface="+mn-cs"/>
          </a:endParaRPr>
        </a:p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kumimoji="0" lang="de-DE" sz="1000" b="1" i="0" u="none" strike="noStrike" kern="0" cap="none" spc="0" normalizeH="0" baseline="0" noProof="0" dirty="0">
            <a:ln>
              <a:noFill/>
            </a:ln>
            <a:solidFill>
              <a:srgbClr val="CCCCCC">
                <a:lumMod val="50000"/>
              </a:srgbClr>
            </a:solidFill>
            <a:effectLst/>
            <a:uLnTx/>
            <a:uFillTx/>
            <a:latin typeface="TUM Neue Helvetica 55 Regular"/>
            <a:ea typeface="+mn-ea"/>
            <a:cs typeface="+mn-cs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5240" cy="499983"/>
          </a:xfrm>
          <a:prstGeom prst="rect">
            <a:avLst/>
          </a:prstGeom>
        </p:spPr>
        <p:txBody>
          <a:bodyPr vert="horz" lIns="92857" tIns="46429" rIns="92857" bIns="4642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9109" y="1"/>
            <a:ext cx="2975240" cy="499983"/>
          </a:xfrm>
          <a:prstGeom prst="rect">
            <a:avLst/>
          </a:prstGeom>
        </p:spPr>
        <p:txBody>
          <a:bodyPr vert="horz" lIns="92857" tIns="46429" rIns="92857" bIns="4642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0751376-2EB8-4403-B858-305A8AAA6B01}" type="datetimeFigureOut">
              <a:rPr lang="en-GB"/>
              <a:pPr>
                <a:defRPr/>
              </a:pPr>
              <a:t>27/07/2020</a:t>
            </a:fld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97946"/>
            <a:ext cx="2975240" cy="499983"/>
          </a:xfrm>
          <a:prstGeom prst="rect">
            <a:avLst/>
          </a:prstGeom>
        </p:spPr>
        <p:txBody>
          <a:bodyPr vert="horz" lIns="92857" tIns="46429" rIns="92857" bIns="4642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9109" y="9497946"/>
            <a:ext cx="2975240" cy="499983"/>
          </a:xfrm>
          <a:prstGeom prst="rect">
            <a:avLst/>
          </a:prstGeom>
        </p:spPr>
        <p:txBody>
          <a:bodyPr vert="horz" lIns="92857" tIns="46429" rIns="92857" bIns="4642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2C15F7A-46C6-4AD2-BFEC-842DCCCC19C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917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5240" cy="499983"/>
          </a:xfrm>
          <a:prstGeom prst="rect">
            <a:avLst/>
          </a:prstGeom>
        </p:spPr>
        <p:txBody>
          <a:bodyPr vert="horz" lIns="92857" tIns="46429" rIns="92857" bIns="4642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9109" y="1"/>
            <a:ext cx="2975240" cy="499983"/>
          </a:xfrm>
          <a:prstGeom prst="rect">
            <a:avLst/>
          </a:prstGeom>
        </p:spPr>
        <p:txBody>
          <a:bodyPr vert="horz" lIns="92857" tIns="46429" rIns="92857" bIns="4642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9C46BC9-2C9E-4670-A85A-6A588BA2D405}" type="datetimeFigureOut">
              <a:rPr lang="en-US" smtClean="0"/>
              <a:pPr>
                <a:defRPr/>
              </a:pPr>
              <a:t>7/27/2020</a:t>
            </a:fld>
            <a:endParaRPr lang="en-US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57" tIns="46429" rIns="92857" bIns="46429" rtlCol="0" anchor="ctr"/>
          <a:lstStyle/>
          <a:p>
            <a:pPr lvl="0"/>
            <a:endParaRPr lang="en-GB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6595" y="4749841"/>
            <a:ext cx="5492750" cy="4499848"/>
          </a:xfrm>
          <a:prstGeom prst="rect">
            <a:avLst/>
          </a:prstGeom>
        </p:spPr>
        <p:txBody>
          <a:bodyPr vert="horz" wrap="square" lIns="92857" tIns="46429" rIns="92857" bIns="4642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err="1"/>
              <a:t>Textmasterformate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Klicken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97946"/>
            <a:ext cx="2975240" cy="499983"/>
          </a:xfrm>
          <a:prstGeom prst="rect">
            <a:avLst/>
          </a:prstGeom>
        </p:spPr>
        <p:txBody>
          <a:bodyPr vert="horz" lIns="92857" tIns="46429" rIns="92857" bIns="4642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9109" y="9497946"/>
            <a:ext cx="2975240" cy="499983"/>
          </a:xfrm>
          <a:prstGeom prst="rect">
            <a:avLst/>
          </a:prstGeom>
        </p:spPr>
        <p:txBody>
          <a:bodyPr vert="horz" lIns="92857" tIns="46429" rIns="92857" bIns="4642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AFC6D0-44D5-4EB7-828F-6F464F83D79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3689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182563" indent="-182563" algn="l" rtl="0" fontAlgn="base">
      <a:spcBef>
        <a:spcPct val="30000"/>
      </a:spcBef>
      <a:spcAft>
        <a:spcPct val="0"/>
      </a:spcAft>
      <a:buFont typeface="Arial" charset="0"/>
      <a:buChar char="•"/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355600" indent="-173038" algn="l" rtl="0" fontAlgn="base">
      <a:spcBef>
        <a:spcPct val="30000"/>
      </a:spcBef>
      <a:spcAft>
        <a:spcPct val="0"/>
      </a:spcAft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538163" indent="-182563" algn="l" rtl="0" fontAlgn="base">
      <a:spcBef>
        <a:spcPct val="30000"/>
      </a:spcBef>
      <a:spcAft>
        <a:spcPct val="0"/>
      </a:spcAft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720725" indent="-182563" algn="l" rtl="0" fontAlgn="base">
      <a:spcBef>
        <a:spcPct val="30000"/>
      </a:spcBef>
      <a:spcAft>
        <a:spcPct val="0"/>
      </a:spcAft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AFC6D0-44D5-4EB7-828F-6F464F83D79A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33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AFC6D0-44D5-4EB7-828F-6F464F83D79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587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AFC6D0-44D5-4EB7-828F-6F464F83D79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196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AFC6D0-44D5-4EB7-828F-6F464F83D79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631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AFC6D0-44D5-4EB7-828F-6F464F83D79A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82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AFC6D0-44D5-4EB7-828F-6F464F83D79A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356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4362446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74" name="think-cell Folie" r:id="rId4" imgW="235" imgH="235" progId="TCLayout.ActiveDocument.1">
                  <p:embed/>
                </p:oleObj>
              </mc:Choice>
              <mc:Fallback>
                <p:oleObj name="think-cell Folie" r:id="rId4" imgW="235" imgH="23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58775" y="742496"/>
            <a:ext cx="7426800" cy="295200"/>
          </a:xfrm>
        </p:spPr>
        <p:txBody>
          <a:bodyPr>
            <a:noAutofit/>
          </a:bodyPr>
          <a:lstStyle>
            <a:lvl1pPr>
              <a:defRPr sz="1600" b="1">
                <a:latin typeface="+mj-lt"/>
              </a:defRPr>
            </a:lvl1pPr>
          </a:lstStyle>
          <a:p>
            <a:pPr lvl="0"/>
            <a:r>
              <a:rPr lang="en-US" noProof="0" dirty="0"/>
              <a:t>Subtitle</a:t>
            </a:r>
          </a:p>
        </p:txBody>
      </p:sp>
      <p:sp>
        <p:nvSpPr>
          <p:cNvPr id="12" name="Inhaltsplatzhalter 10"/>
          <p:cNvSpPr>
            <a:spLocks noGrp="1"/>
          </p:cNvSpPr>
          <p:nvPr>
            <p:ph sz="quarter" idx="14"/>
          </p:nvPr>
        </p:nvSpPr>
        <p:spPr>
          <a:xfrm>
            <a:off x="358775" y="1324049"/>
            <a:ext cx="8421688" cy="4272740"/>
          </a:xfrm>
        </p:spPr>
        <p:txBody>
          <a:bodyPr/>
          <a:lstStyle/>
          <a:p>
            <a:pPr lvl="0"/>
            <a:r>
              <a:rPr lang="en-US" dirty="0" err="1"/>
              <a:t>Textmasterformat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58775" y="360193"/>
            <a:ext cx="7427913" cy="3600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>
          <a:xfrm>
            <a:off x="259882" y="6452602"/>
            <a:ext cx="7264191" cy="32659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de-DE" dirty="0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 dirty="0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7695812" y="6452603"/>
            <a:ext cx="1265307" cy="365125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123029" y="5827742"/>
            <a:ext cx="7426800" cy="483779"/>
          </a:xfrm>
        </p:spPr>
        <p:txBody>
          <a:bodyPr anchor="ctr">
            <a:noAutofit/>
          </a:bodyPr>
          <a:lstStyle>
            <a:lvl1pPr>
              <a:defRPr sz="1600" b="1">
                <a:latin typeface="+mj-lt"/>
              </a:defRPr>
            </a:lvl1pPr>
          </a:lstStyle>
          <a:p>
            <a:pPr lvl="0"/>
            <a:r>
              <a:rPr lang="en-US" noProof="0" dirty="0"/>
              <a:t>Key Message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56671891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1" name="think-cell Folie" r:id="rId5" imgW="568" imgH="568" progId="TCLayout.ActiveDocument.1">
                  <p:embed/>
                </p:oleObj>
              </mc:Choice>
              <mc:Fallback>
                <p:oleObj name="think-cell Folie" r:id="rId5" imgW="568" imgH="56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358775" y="368901"/>
            <a:ext cx="7427913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358775" y="1324050"/>
            <a:ext cx="8421688" cy="473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err="1"/>
              <a:t>Textmasterformate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59882" y="6452602"/>
            <a:ext cx="7264191" cy="32659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de-DE" dirty="0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 dirty="0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0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p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chart" Target="../charts/char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hyperlink" Target="http://www.sap.com/" TargetMode="Externa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p.com/" TargetMode="Externa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6181503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45" name="think-cell Folie" r:id="rId5" imgW="360" imgH="360" progId="TCLayout.ActiveDocument.1">
                  <p:embed/>
                </p:oleObj>
              </mc:Choice>
              <mc:Fallback>
                <p:oleObj name="think-cell Folie" r:id="rId5" imgW="360" imgH="36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/>
        </p:nvSpPr>
        <p:spPr>
          <a:xfrm>
            <a:off x="0" y="0"/>
            <a:ext cx="13335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>
          <a:xfrm>
            <a:off x="1975908" y="4925084"/>
            <a:ext cx="8421688" cy="1603581"/>
          </a:xfrm>
        </p:spPr>
        <p:txBody>
          <a:bodyPr anchor="b"/>
          <a:lstStyle/>
          <a:p>
            <a:endParaRPr lang="de-DE" sz="1200" dirty="0"/>
          </a:p>
          <a:p>
            <a:endParaRPr lang="de-DE" sz="1200" dirty="0"/>
          </a:p>
          <a:p>
            <a:endParaRPr lang="de-DE" sz="1200" dirty="0"/>
          </a:p>
          <a:p>
            <a:endParaRPr lang="de-DE" sz="1200" dirty="0"/>
          </a:p>
          <a:p>
            <a:r>
              <a:rPr lang="de-DE" sz="1200" dirty="0">
                <a:latin typeface="Arial" pitchFamily="34" charset="0"/>
                <a:cs typeface="Arial" pitchFamily="34" charset="0"/>
              </a:rPr>
              <a:t>8. Auflage</a:t>
            </a:r>
          </a:p>
          <a:p>
            <a:r>
              <a:rPr lang="de-DE" sz="1200" dirty="0">
                <a:latin typeface="Arial" pitchFamily="34" charset="0"/>
                <a:cs typeface="Arial" pitchFamily="34" charset="0"/>
              </a:rPr>
              <a:t>Springer Vieweg</a:t>
            </a:r>
          </a:p>
          <a:p>
            <a:r>
              <a:rPr lang="de-DE" sz="1200" dirty="0">
                <a:latin typeface="Arial" pitchFamily="34" charset="0"/>
                <a:cs typeface="Arial" pitchFamily="34" charset="0"/>
              </a:rPr>
              <a:t>ISBN 978-3-658-27719-2</a:t>
            </a:r>
          </a:p>
          <a:p>
            <a:endParaRPr lang="de-DE" sz="1200" dirty="0">
              <a:latin typeface="Arial" pitchFamily="34" charset="0"/>
              <a:cs typeface="Arial" pitchFamily="34" charset="0"/>
            </a:endParaRPr>
          </a:p>
          <a:p>
            <a:r>
              <a:rPr lang="de-DE" sz="1200" dirty="0">
                <a:latin typeface="Arial" pitchFamily="34" charset="0"/>
                <a:cs typeface="Arial" pitchFamily="34" charset="0"/>
              </a:rPr>
              <a:t>Prof. Dr. Gunther Friedl, TU München</a:t>
            </a:r>
          </a:p>
          <a:p>
            <a:r>
              <a:rPr lang="de-DE" sz="1200" dirty="0">
                <a:latin typeface="Arial" pitchFamily="34" charset="0"/>
                <a:cs typeface="Arial" pitchFamily="34" charset="0"/>
              </a:rPr>
              <a:t>Prof. Dr. Burkhard Pedell, Universität Stuttgart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975908" y="2012173"/>
            <a:ext cx="6634692" cy="360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Controlling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mit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SAP</a:t>
            </a:r>
            <a:r>
              <a:rPr lang="en-US" sz="2400" baseline="30000" dirty="0">
                <a:latin typeface="Arial" pitchFamily="34" charset="0"/>
                <a:cs typeface="Arial" pitchFamily="34" charset="0"/>
              </a:rPr>
              <a:t>®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/>
            </a:r>
            <a:br>
              <a:rPr lang="en-US" sz="2400" dirty="0">
                <a:latin typeface="Arial" pitchFamily="34" charset="0"/>
                <a:cs typeface="Arial" pitchFamily="34" charset="0"/>
              </a:rPr>
            </a:br>
            <a:r>
              <a:rPr lang="de-DE" sz="1200" dirty="0">
                <a:latin typeface="Arial" pitchFamily="34" charset="0"/>
                <a:cs typeface="Arial" pitchFamily="34" charset="0"/>
              </a:rPr>
              <a:t>Eine praxisorientierte Einführung – Umfassende Fallstudie – Beispielhafte Anwendungen</a:t>
            </a:r>
            <a:endParaRPr lang="en-US" sz="120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245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Technischer Aufbau des SAP ERP-Systems</a:t>
            </a:r>
            <a:endParaRPr lang="de-DE" baseline="30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20" name="Rechteck 19"/>
          <p:cNvSpPr/>
          <p:nvPr/>
        </p:nvSpPr>
        <p:spPr>
          <a:xfrm>
            <a:off x="358775" y="2097538"/>
            <a:ext cx="7427913" cy="13535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spcBef>
                <a:spcPts val="1200"/>
              </a:spcBef>
              <a:buClr>
                <a:srgbClr val="007434"/>
              </a:buClr>
              <a:buFont typeface="Wingdings" panose="05000000000000000000" pitchFamily="2" charset="2"/>
              <a:buChar char="ü"/>
            </a:pPr>
            <a:r>
              <a:rPr lang="de-DE" sz="1400" b="1" dirty="0">
                <a:solidFill>
                  <a:srgbClr val="404040"/>
                </a:solidFill>
              </a:rPr>
              <a:t>Plattformunabhängigkeit: </a:t>
            </a:r>
            <a:r>
              <a:rPr lang="de-DE" sz="1400" dirty="0">
                <a:solidFill>
                  <a:srgbClr val="404040"/>
                </a:solidFill>
              </a:rPr>
              <a:t>ERP kann auf verschiedenen Betriebssystemen und Rechnern unterschiedlicher Hersteller betrieben werden.</a:t>
            </a:r>
          </a:p>
          <a:p>
            <a:pPr marL="285750" lvl="0" indent="-285750">
              <a:spcBef>
                <a:spcPts val="1200"/>
              </a:spcBef>
              <a:buClr>
                <a:srgbClr val="007434"/>
              </a:buClr>
              <a:buFont typeface="Wingdings" panose="05000000000000000000" pitchFamily="2" charset="2"/>
              <a:buChar char="ü"/>
            </a:pPr>
            <a:r>
              <a:rPr lang="de-DE" sz="1400" b="1" dirty="0">
                <a:solidFill>
                  <a:srgbClr val="404040"/>
                </a:solidFill>
              </a:rPr>
              <a:t>Client-Server-Prinzip: </a:t>
            </a:r>
            <a:r>
              <a:rPr lang="de-DE" sz="1400" dirty="0">
                <a:solidFill>
                  <a:srgbClr val="404040"/>
                </a:solidFill>
              </a:rPr>
              <a:t>Arbeitsaufteilung nach dem PPD-Modell (Präsentation, Prozess, Datenhaltung)</a:t>
            </a:r>
          </a:p>
        </p:txBody>
      </p:sp>
      <p:sp>
        <p:nvSpPr>
          <p:cNvPr id="26" name="Rechteck 25"/>
          <p:cNvSpPr/>
          <p:nvPr/>
        </p:nvSpPr>
        <p:spPr>
          <a:xfrm>
            <a:off x="358775" y="1440410"/>
            <a:ext cx="7427913" cy="529029"/>
          </a:xfrm>
          <a:prstGeom prst="rect">
            <a:avLst/>
          </a:prstGeom>
          <a:solidFill>
            <a:schemeClr val="tx2"/>
          </a:solidFill>
          <a:ln w="63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algn="ctr"/>
            <a:r>
              <a:rPr lang="en-US" sz="1600" b="1" dirty="0"/>
              <a:t>SAP ERP System</a:t>
            </a:r>
            <a:endParaRPr lang="en-US" sz="1600" b="1" baseline="30000" dirty="0"/>
          </a:p>
        </p:txBody>
      </p:sp>
      <p:grpSp>
        <p:nvGrpSpPr>
          <p:cNvPr id="23" name="Gruppieren 22"/>
          <p:cNvGrpSpPr/>
          <p:nvPr/>
        </p:nvGrpSpPr>
        <p:grpSpPr>
          <a:xfrm>
            <a:off x="98425" y="1412537"/>
            <a:ext cx="542925" cy="584775"/>
            <a:chOff x="98425" y="2080215"/>
            <a:chExt cx="542925" cy="584775"/>
          </a:xfrm>
          <a:effectLst/>
        </p:grpSpPr>
        <p:sp>
          <p:nvSpPr>
            <p:cNvPr id="24" name="Ellipse 23"/>
            <p:cNvSpPr/>
            <p:nvPr/>
          </p:nvSpPr>
          <p:spPr>
            <a:xfrm>
              <a:off x="99887" y="2102602"/>
              <a:ext cx="540000" cy="540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98425" y="2080215"/>
              <a:ext cx="5429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b="1" dirty="0">
                  <a:solidFill>
                    <a:srgbClr val="007434"/>
                  </a:solidFill>
                  <a:sym typeface="Wingdings" panose="05000000000000000000" pitchFamily="2" charset="2"/>
                </a:rPr>
                <a:t></a:t>
              </a:r>
              <a:endParaRPr lang="de-DE" sz="3200" b="1" dirty="0">
                <a:solidFill>
                  <a:srgbClr val="007434"/>
                </a:solidFill>
              </a:endParaRPr>
            </a:p>
          </p:txBody>
        </p:sp>
      </p:grpSp>
      <p:sp>
        <p:nvSpPr>
          <p:cNvPr id="3" name="Rechteck 2"/>
          <p:cNvSpPr/>
          <p:nvPr/>
        </p:nvSpPr>
        <p:spPr>
          <a:xfrm>
            <a:off x="2863364" y="3678962"/>
            <a:ext cx="2418735" cy="585019"/>
          </a:xfrm>
          <a:prstGeom prst="rect">
            <a:avLst/>
          </a:prstGeom>
          <a:solidFill>
            <a:schemeClr val="bg1"/>
          </a:solidFill>
          <a:ln w="12700"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rgbClr val="404040"/>
                </a:solidFill>
              </a:rPr>
              <a:t>Präsentation</a:t>
            </a:r>
          </a:p>
        </p:txBody>
      </p:sp>
      <p:sp>
        <p:nvSpPr>
          <p:cNvPr id="14" name="Rechteck 13"/>
          <p:cNvSpPr/>
          <p:nvPr/>
        </p:nvSpPr>
        <p:spPr>
          <a:xfrm>
            <a:off x="2863364" y="4353401"/>
            <a:ext cx="2418735" cy="585019"/>
          </a:xfrm>
          <a:prstGeom prst="rect">
            <a:avLst/>
          </a:prstGeom>
          <a:solidFill>
            <a:schemeClr val="bg1"/>
          </a:solidFill>
          <a:ln w="12700"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rgbClr val="404040"/>
                </a:solidFill>
              </a:rPr>
              <a:t>Verarbeitung</a:t>
            </a:r>
          </a:p>
        </p:txBody>
      </p:sp>
      <p:sp>
        <p:nvSpPr>
          <p:cNvPr id="15" name="Rechteck 14"/>
          <p:cNvSpPr/>
          <p:nvPr/>
        </p:nvSpPr>
        <p:spPr>
          <a:xfrm>
            <a:off x="2863364" y="5027839"/>
            <a:ext cx="2418735" cy="585019"/>
          </a:xfrm>
          <a:prstGeom prst="rect">
            <a:avLst/>
          </a:prstGeom>
          <a:solidFill>
            <a:schemeClr val="bg1"/>
          </a:solidFill>
          <a:ln w="12700"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rgbClr val="404040"/>
                </a:solidFill>
              </a:rPr>
              <a:t>Datenbank</a:t>
            </a:r>
          </a:p>
          <a:p>
            <a:pPr algn="ctr"/>
            <a:r>
              <a:rPr lang="de-DE" sz="1050" dirty="0">
                <a:solidFill>
                  <a:srgbClr val="404040"/>
                </a:solidFill>
              </a:rPr>
              <a:t>(Datenhaltung)</a:t>
            </a:r>
            <a:endParaRPr lang="de-DE" sz="1600" dirty="0">
              <a:solidFill>
                <a:srgbClr val="404040"/>
              </a:solidFill>
            </a:endParaRPr>
          </a:p>
        </p:txBody>
      </p:sp>
      <p:sp>
        <p:nvSpPr>
          <p:cNvPr id="7" name="Richtungspfeil 6"/>
          <p:cNvSpPr/>
          <p:nvPr/>
        </p:nvSpPr>
        <p:spPr>
          <a:xfrm>
            <a:off x="530942" y="3678962"/>
            <a:ext cx="2015613" cy="586800"/>
          </a:xfrm>
          <a:prstGeom prst="homePlate">
            <a:avLst/>
          </a:prstGeom>
          <a:solidFill>
            <a:schemeClr val="bg1"/>
          </a:solidFill>
          <a:ln w="12700"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404040"/>
                </a:solidFill>
              </a:rPr>
              <a:t>Daten auf dem Rechner ansehen</a:t>
            </a:r>
          </a:p>
          <a:p>
            <a:pPr algn="ctr"/>
            <a:r>
              <a:rPr lang="de-DE" sz="1050" dirty="0">
                <a:solidFill>
                  <a:srgbClr val="404040"/>
                </a:solidFill>
              </a:rPr>
              <a:t>(Ergebnisaufbereitung)</a:t>
            </a:r>
            <a:endParaRPr lang="de-DE" sz="1200" dirty="0">
              <a:solidFill>
                <a:srgbClr val="404040"/>
              </a:solidFill>
            </a:endParaRPr>
          </a:p>
        </p:txBody>
      </p:sp>
      <p:sp>
        <p:nvSpPr>
          <p:cNvPr id="17" name="Richtungspfeil 16"/>
          <p:cNvSpPr/>
          <p:nvPr/>
        </p:nvSpPr>
        <p:spPr>
          <a:xfrm>
            <a:off x="530942" y="4351620"/>
            <a:ext cx="2015613" cy="586800"/>
          </a:xfrm>
          <a:prstGeom prst="homePlate">
            <a:avLst/>
          </a:prstGeom>
          <a:solidFill>
            <a:schemeClr val="bg1"/>
          </a:solidFill>
          <a:ln w="12700"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sz="1200" dirty="0">
                <a:solidFill>
                  <a:srgbClr val="404040"/>
                </a:solidFill>
              </a:rPr>
              <a:t>Programmverarbeitung</a:t>
            </a:r>
          </a:p>
          <a:p>
            <a:pPr lvl="0" algn="ctr"/>
            <a:r>
              <a:rPr lang="de-DE" sz="1050" dirty="0">
                <a:solidFill>
                  <a:srgbClr val="404040"/>
                </a:solidFill>
              </a:rPr>
              <a:t>(z.B. Datenbankenabfrage)</a:t>
            </a:r>
            <a:endParaRPr lang="de-DE" sz="1200" dirty="0">
              <a:solidFill>
                <a:srgbClr val="404040"/>
              </a:solidFill>
            </a:endParaRPr>
          </a:p>
        </p:txBody>
      </p:sp>
      <p:sp>
        <p:nvSpPr>
          <p:cNvPr id="18" name="Richtungspfeil 17"/>
          <p:cNvSpPr/>
          <p:nvPr/>
        </p:nvSpPr>
        <p:spPr>
          <a:xfrm>
            <a:off x="530942" y="5026058"/>
            <a:ext cx="2015613" cy="586800"/>
          </a:xfrm>
          <a:prstGeom prst="homePlate">
            <a:avLst/>
          </a:prstGeom>
          <a:solidFill>
            <a:schemeClr val="bg1"/>
          </a:solidFill>
          <a:ln w="12700"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sz="1200" dirty="0">
                <a:solidFill>
                  <a:srgbClr val="404040"/>
                </a:solidFill>
              </a:rPr>
              <a:t>Speicherung und Bereitstellung der Grunddaten</a:t>
            </a:r>
          </a:p>
        </p:txBody>
      </p:sp>
      <p:sp>
        <p:nvSpPr>
          <p:cNvPr id="8" name="Geschweifte Klammer rechts 7"/>
          <p:cNvSpPr/>
          <p:nvPr/>
        </p:nvSpPr>
        <p:spPr>
          <a:xfrm>
            <a:off x="5447071" y="4353400"/>
            <a:ext cx="255639" cy="1259458"/>
          </a:xfrm>
          <a:prstGeom prst="rightBrace">
            <a:avLst>
              <a:gd name="adj1" fmla="val 8333"/>
              <a:gd name="adj2" fmla="val 77226"/>
            </a:avLst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Geschweifte Klammer rechts 28"/>
          <p:cNvSpPr/>
          <p:nvPr/>
        </p:nvSpPr>
        <p:spPr>
          <a:xfrm>
            <a:off x="5447071" y="3678962"/>
            <a:ext cx="255639" cy="586800"/>
          </a:xfrm>
          <a:prstGeom prst="rightBrac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/>
          <p:cNvSpPr/>
          <p:nvPr/>
        </p:nvSpPr>
        <p:spPr>
          <a:xfrm>
            <a:off x="6152869" y="3678962"/>
            <a:ext cx="1270486" cy="585019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404040"/>
                </a:solidFill>
              </a:rPr>
              <a:t>Auf dem </a:t>
            </a:r>
            <a:r>
              <a:rPr lang="de-DE" sz="1200" b="1" dirty="0">
                <a:solidFill>
                  <a:srgbClr val="404040"/>
                </a:solidFill>
              </a:rPr>
              <a:t>Client</a:t>
            </a:r>
            <a:endParaRPr lang="de-DE" sz="1200" dirty="0">
              <a:solidFill>
                <a:srgbClr val="404040"/>
              </a:solidFill>
            </a:endParaRPr>
          </a:p>
          <a:p>
            <a:pPr algn="ctr"/>
            <a:r>
              <a:rPr lang="de-DE" sz="1050" dirty="0">
                <a:solidFill>
                  <a:srgbClr val="404040"/>
                </a:solidFill>
              </a:rPr>
              <a:t>(dezentral)</a:t>
            </a:r>
            <a:endParaRPr lang="de-DE" dirty="0">
              <a:solidFill>
                <a:srgbClr val="404040"/>
              </a:solidFill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6152869" y="5027839"/>
            <a:ext cx="1270486" cy="585019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404040"/>
                </a:solidFill>
              </a:rPr>
              <a:t>Auf dem </a:t>
            </a:r>
            <a:r>
              <a:rPr lang="de-DE" sz="1200" b="1" dirty="0">
                <a:solidFill>
                  <a:srgbClr val="404040"/>
                </a:solidFill>
              </a:rPr>
              <a:t>Server</a:t>
            </a:r>
            <a:endParaRPr lang="de-DE" sz="1200" dirty="0">
              <a:solidFill>
                <a:srgbClr val="404040"/>
              </a:solidFill>
            </a:endParaRPr>
          </a:p>
          <a:p>
            <a:pPr algn="ctr"/>
            <a:r>
              <a:rPr lang="de-DE" sz="1050" dirty="0">
                <a:solidFill>
                  <a:srgbClr val="404040"/>
                </a:solidFill>
              </a:rPr>
              <a:t>(zentral)</a:t>
            </a:r>
            <a:endParaRPr lang="de-DE" dirty="0">
              <a:solidFill>
                <a:srgbClr val="404040"/>
              </a:solidFill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6152869" y="4353401"/>
            <a:ext cx="1270486" cy="585019"/>
          </a:xfrm>
          <a:prstGeom prst="rect">
            <a:avLst/>
          </a:prstGeom>
          <a:solidFill>
            <a:schemeClr val="bg1"/>
          </a:solidFill>
          <a:ln w="12700"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404040"/>
                </a:solidFill>
              </a:rPr>
              <a:t>Verbindung über das Netz</a:t>
            </a:r>
          </a:p>
        </p:txBody>
      </p:sp>
      <p:sp>
        <p:nvSpPr>
          <p:cNvPr id="9" name="Pfeil nach oben 8"/>
          <p:cNvSpPr/>
          <p:nvPr/>
        </p:nvSpPr>
        <p:spPr>
          <a:xfrm>
            <a:off x="6586280" y="4188396"/>
            <a:ext cx="403665" cy="164254"/>
          </a:xfrm>
          <a:prstGeom prst="upArrow">
            <a:avLst/>
          </a:prstGeom>
          <a:solidFill>
            <a:schemeClr val="bg1"/>
          </a:solidFill>
          <a:ln w="12700"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Pfeil nach oben 33"/>
          <p:cNvSpPr/>
          <p:nvPr/>
        </p:nvSpPr>
        <p:spPr>
          <a:xfrm rot="10800000">
            <a:off x="6586280" y="4936651"/>
            <a:ext cx="403665" cy="164254"/>
          </a:xfrm>
          <a:prstGeom prst="upArrow">
            <a:avLst/>
          </a:prstGeom>
          <a:solidFill>
            <a:schemeClr val="bg1"/>
          </a:solidFill>
          <a:ln w="12700"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358775" y="3567796"/>
            <a:ext cx="7427913" cy="2154126"/>
          </a:xfrm>
          <a:prstGeom prst="rect">
            <a:avLst/>
          </a:prstGeom>
          <a:noFill/>
          <a:ln w="12700"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dirty="0">
              <a:solidFill>
                <a:srgbClr val="404040"/>
              </a:solidFill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437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Struktureller Aufbau von SAP ERP</a:t>
            </a:r>
            <a:endParaRPr lang="de-DE" baseline="30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118" name="Rectangle 3"/>
          <p:cNvSpPr>
            <a:spLocks noChangeArrowheads="1"/>
          </p:cNvSpPr>
          <p:nvPr/>
        </p:nvSpPr>
        <p:spPr bwMode="auto">
          <a:xfrm>
            <a:off x="0" y="5098009"/>
            <a:ext cx="9144000" cy="762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kumimoji="1" lang="de-DE" sz="1600">
              <a:solidFill>
                <a:srgbClr val="404040"/>
              </a:solidFill>
              <a:latin typeface="+mj-lt"/>
            </a:endParaRPr>
          </a:p>
        </p:txBody>
      </p:sp>
      <p:sp>
        <p:nvSpPr>
          <p:cNvPr id="119" name="Rectangle 4"/>
          <p:cNvSpPr>
            <a:spLocks noChangeArrowheads="1"/>
          </p:cNvSpPr>
          <p:nvPr/>
        </p:nvSpPr>
        <p:spPr bwMode="auto">
          <a:xfrm>
            <a:off x="0" y="4069309"/>
            <a:ext cx="9144000" cy="762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kumimoji="1" lang="de-DE" sz="1600">
              <a:solidFill>
                <a:srgbClr val="404040"/>
              </a:solidFill>
              <a:latin typeface="+mj-lt"/>
            </a:endParaRPr>
          </a:p>
        </p:txBody>
      </p:sp>
      <p:sp>
        <p:nvSpPr>
          <p:cNvPr id="120" name="Rectangle 5"/>
          <p:cNvSpPr>
            <a:spLocks noChangeArrowheads="1"/>
          </p:cNvSpPr>
          <p:nvPr/>
        </p:nvSpPr>
        <p:spPr bwMode="auto">
          <a:xfrm>
            <a:off x="0" y="3040609"/>
            <a:ext cx="9144000" cy="762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kumimoji="1" lang="de-DE" sz="1600">
              <a:solidFill>
                <a:srgbClr val="404040"/>
              </a:solidFill>
              <a:latin typeface="+mj-lt"/>
            </a:endParaRPr>
          </a:p>
        </p:txBody>
      </p:sp>
      <p:sp>
        <p:nvSpPr>
          <p:cNvPr id="121" name="Rectangle 6"/>
          <p:cNvSpPr>
            <a:spLocks noChangeArrowheads="1"/>
          </p:cNvSpPr>
          <p:nvPr/>
        </p:nvSpPr>
        <p:spPr bwMode="auto">
          <a:xfrm>
            <a:off x="0" y="2011909"/>
            <a:ext cx="9144000" cy="762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kumimoji="1" lang="de-DE" sz="1600">
              <a:solidFill>
                <a:srgbClr val="404040"/>
              </a:solidFill>
              <a:latin typeface="+mj-lt"/>
            </a:endParaRPr>
          </a:p>
        </p:txBody>
      </p:sp>
      <p:sp>
        <p:nvSpPr>
          <p:cNvPr id="122" name="Rectangle 7"/>
          <p:cNvSpPr>
            <a:spLocks noChangeArrowheads="1"/>
          </p:cNvSpPr>
          <p:nvPr/>
        </p:nvSpPr>
        <p:spPr bwMode="auto">
          <a:xfrm>
            <a:off x="2921000" y="2164309"/>
            <a:ext cx="1365251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>
                <a:solidFill>
                  <a:srgbClr val="404040"/>
                </a:solidFill>
                <a:latin typeface="+mj-lt"/>
              </a:rPr>
              <a:t>Logistik</a:t>
            </a:r>
          </a:p>
        </p:txBody>
      </p:sp>
      <p:sp>
        <p:nvSpPr>
          <p:cNvPr id="123" name="Rectangle 8"/>
          <p:cNvSpPr>
            <a:spLocks noChangeArrowheads="1"/>
          </p:cNvSpPr>
          <p:nvPr/>
        </p:nvSpPr>
        <p:spPr bwMode="auto">
          <a:xfrm>
            <a:off x="358775" y="4281032"/>
            <a:ext cx="15675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600" b="1" dirty="0">
                <a:solidFill>
                  <a:srgbClr val="404040"/>
                </a:solidFill>
                <a:latin typeface="+mj-lt"/>
              </a:rPr>
              <a:t>Komponenten</a:t>
            </a:r>
          </a:p>
        </p:txBody>
      </p:sp>
      <p:sp>
        <p:nvSpPr>
          <p:cNvPr id="124" name="Rectangle 9"/>
          <p:cNvSpPr>
            <a:spLocks noChangeArrowheads="1"/>
          </p:cNvSpPr>
          <p:nvPr/>
        </p:nvSpPr>
        <p:spPr bwMode="auto">
          <a:xfrm>
            <a:off x="4422777" y="1440410"/>
            <a:ext cx="2155825" cy="42227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 dirty="0">
                <a:solidFill>
                  <a:srgbClr val="404040"/>
                </a:solidFill>
                <a:latin typeface="+mj-lt"/>
              </a:rPr>
              <a:t>SAP ERP</a:t>
            </a:r>
          </a:p>
        </p:txBody>
      </p:sp>
      <p:sp>
        <p:nvSpPr>
          <p:cNvPr id="125" name="Rectangle 11"/>
          <p:cNvSpPr>
            <a:spLocks noChangeArrowheads="1"/>
          </p:cNvSpPr>
          <p:nvPr/>
        </p:nvSpPr>
        <p:spPr bwMode="auto">
          <a:xfrm>
            <a:off x="6715127" y="2164309"/>
            <a:ext cx="1365251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 dirty="0">
                <a:solidFill>
                  <a:srgbClr val="404040"/>
                </a:solidFill>
                <a:latin typeface="+mj-lt"/>
              </a:rPr>
              <a:t>Personal-</a:t>
            </a:r>
          </a:p>
          <a:p>
            <a:pPr algn="ctr" eaLnBrk="0" hangingPunct="0"/>
            <a:r>
              <a:rPr kumimoji="1" lang="de-DE" sz="1400" dirty="0" err="1">
                <a:solidFill>
                  <a:srgbClr val="404040"/>
                </a:solidFill>
                <a:latin typeface="+mj-lt"/>
              </a:rPr>
              <a:t>wirtschaft</a:t>
            </a:r>
            <a:endParaRPr kumimoji="1" lang="de-DE" sz="1400" dirty="0">
              <a:solidFill>
                <a:srgbClr val="404040"/>
              </a:solidFill>
              <a:latin typeface="+mj-lt"/>
            </a:endParaRPr>
          </a:p>
        </p:txBody>
      </p:sp>
      <p:sp>
        <p:nvSpPr>
          <p:cNvPr id="126" name="Rectangle 12"/>
          <p:cNvSpPr>
            <a:spLocks noChangeArrowheads="1"/>
          </p:cNvSpPr>
          <p:nvPr/>
        </p:nvSpPr>
        <p:spPr bwMode="auto">
          <a:xfrm>
            <a:off x="2636839" y="3204916"/>
            <a:ext cx="574675" cy="4333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>
                <a:solidFill>
                  <a:srgbClr val="404040"/>
                </a:solidFill>
                <a:latin typeface="+mj-lt"/>
              </a:rPr>
              <a:t>FI</a:t>
            </a:r>
          </a:p>
        </p:txBody>
      </p:sp>
      <p:sp>
        <p:nvSpPr>
          <p:cNvPr id="127" name="Rectangle 13"/>
          <p:cNvSpPr>
            <a:spLocks noChangeArrowheads="1"/>
          </p:cNvSpPr>
          <p:nvPr/>
        </p:nvSpPr>
        <p:spPr bwMode="auto">
          <a:xfrm>
            <a:off x="3494882" y="3204916"/>
            <a:ext cx="576263" cy="4333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>
                <a:solidFill>
                  <a:srgbClr val="404040"/>
                </a:solidFill>
                <a:latin typeface="+mj-lt"/>
              </a:rPr>
              <a:t>TR</a:t>
            </a:r>
          </a:p>
        </p:txBody>
      </p:sp>
      <p:sp>
        <p:nvSpPr>
          <p:cNvPr id="128" name="Rectangle 14"/>
          <p:cNvSpPr>
            <a:spLocks noChangeArrowheads="1"/>
          </p:cNvSpPr>
          <p:nvPr/>
        </p:nvSpPr>
        <p:spPr bwMode="auto">
          <a:xfrm>
            <a:off x="4354513" y="3204916"/>
            <a:ext cx="573087" cy="4333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>
                <a:solidFill>
                  <a:srgbClr val="404040"/>
                </a:solidFill>
                <a:latin typeface="+mj-lt"/>
              </a:rPr>
              <a:t>EC</a:t>
            </a:r>
          </a:p>
        </p:txBody>
      </p:sp>
      <p:sp>
        <p:nvSpPr>
          <p:cNvPr id="129" name="Rectangle 16"/>
          <p:cNvSpPr>
            <a:spLocks noChangeArrowheads="1"/>
          </p:cNvSpPr>
          <p:nvPr/>
        </p:nvSpPr>
        <p:spPr bwMode="auto">
          <a:xfrm>
            <a:off x="6070599" y="3204916"/>
            <a:ext cx="574675" cy="4333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>
                <a:solidFill>
                  <a:srgbClr val="404040"/>
                </a:solidFill>
                <a:latin typeface="+mj-lt"/>
              </a:rPr>
              <a:t>IM</a:t>
            </a:r>
          </a:p>
        </p:txBody>
      </p:sp>
      <p:sp>
        <p:nvSpPr>
          <p:cNvPr id="130" name="Rectangle 17"/>
          <p:cNvSpPr>
            <a:spLocks noChangeArrowheads="1"/>
          </p:cNvSpPr>
          <p:nvPr/>
        </p:nvSpPr>
        <p:spPr bwMode="auto">
          <a:xfrm>
            <a:off x="6928642" y="3204916"/>
            <a:ext cx="574675" cy="4333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>
                <a:solidFill>
                  <a:srgbClr val="404040"/>
                </a:solidFill>
                <a:latin typeface="+mj-lt"/>
              </a:rPr>
              <a:t>PS</a:t>
            </a:r>
          </a:p>
        </p:txBody>
      </p:sp>
      <p:sp>
        <p:nvSpPr>
          <p:cNvPr id="131" name="Rectangle 18"/>
          <p:cNvSpPr>
            <a:spLocks noChangeArrowheads="1"/>
          </p:cNvSpPr>
          <p:nvPr/>
        </p:nvSpPr>
        <p:spPr bwMode="auto">
          <a:xfrm>
            <a:off x="7786687" y="3204916"/>
            <a:ext cx="646112" cy="4333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>
                <a:solidFill>
                  <a:srgbClr val="404040"/>
                </a:solidFill>
                <a:latin typeface="+mj-lt"/>
              </a:rPr>
              <a:t>IS-RE</a:t>
            </a:r>
          </a:p>
        </p:txBody>
      </p:sp>
      <p:sp>
        <p:nvSpPr>
          <p:cNvPr id="132" name="Text Box 37"/>
          <p:cNvSpPr txBox="1">
            <a:spLocks noChangeArrowheads="1"/>
          </p:cNvSpPr>
          <p:nvPr/>
        </p:nvSpPr>
        <p:spPr bwMode="auto">
          <a:xfrm>
            <a:off x="358775" y="2100522"/>
            <a:ext cx="25026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600" b="1" dirty="0">
                <a:solidFill>
                  <a:srgbClr val="404040"/>
                </a:solidFill>
                <a:latin typeface="+mj-lt"/>
              </a:rPr>
              <a:t>Betriebswirtschaftliche </a:t>
            </a:r>
          </a:p>
          <a:p>
            <a:pPr eaLnBrk="0" hangingPunct="0"/>
            <a:r>
              <a:rPr kumimoji="1" lang="de-DE" sz="1600" b="1" dirty="0">
                <a:solidFill>
                  <a:srgbClr val="404040"/>
                </a:solidFill>
                <a:latin typeface="+mj-lt"/>
              </a:rPr>
              <a:t>Anwendungsbereiche</a:t>
            </a:r>
          </a:p>
        </p:txBody>
      </p:sp>
      <p:sp>
        <p:nvSpPr>
          <p:cNvPr id="133" name="Rectangle 38"/>
          <p:cNvSpPr>
            <a:spLocks noChangeArrowheads="1"/>
          </p:cNvSpPr>
          <p:nvPr/>
        </p:nvSpPr>
        <p:spPr bwMode="auto">
          <a:xfrm>
            <a:off x="358775" y="3252332"/>
            <a:ext cx="92845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600" b="1" dirty="0">
                <a:solidFill>
                  <a:srgbClr val="404040"/>
                </a:solidFill>
                <a:latin typeface="+mj-lt"/>
              </a:rPr>
              <a:t>Module</a:t>
            </a:r>
          </a:p>
        </p:txBody>
      </p:sp>
      <p:sp>
        <p:nvSpPr>
          <p:cNvPr id="134" name="Rectangle 51"/>
          <p:cNvSpPr>
            <a:spLocks noChangeArrowheads="1"/>
          </p:cNvSpPr>
          <p:nvPr/>
        </p:nvSpPr>
        <p:spPr bwMode="auto">
          <a:xfrm>
            <a:off x="358775" y="5309732"/>
            <a:ext cx="18634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600" b="1" dirty="0">
                <a:solidFill>
                  <a:srgbClr val="404040"/>
                </a:solidFill>
                <a:latin typeface="+mj-lt"/>
              </a:rPr>
              <a:t>Teilkomponenten</a:t>
            </a:r>
          </a:p>
        </p:txBody>
      </p:sp>
      <p:sp>
        <p:nvSpPr>
          <p:cNvPr id="144" name="Rectangle 15"/>
          <p:cNvSpPr>
            <a:spLocks noChangeArrowheads="1"/>
          </p:cNvSpPr>
          <p:nvPr/>
        </p:nvSpPr>
        <p:spPr bwMode="auto">
          <a:xfrm>
            <a:off x="5210969" y="3204915"/>
            <a:ext cx="576263" cy="43338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>
                <a:solidFill>
                  <a:schemeClr val="bg1"/>
                </a:solidFill>
                <a:latin typeface="+mj-lt"/>
              </a:rPr>
              <a:t>CO</a:t>
            </a:r>
          </a:p>
        </p:txBody>
      </p:sp>
      <p:sp>
        <p:nvSpPr>
          <p:cNvPr id="145" name="Rectangle 10"/>
          <p:cNvSpPr>
            <a:spLocks noChangeArrowheads="1"/>
          </p:cNvSpPr>
          <p:nvPr/>
        </p:nvSpPr>
        <p:spPr bwMode="auto">
          <a:xfrm>
            <a:off x="4818064" y="2160340"/>
            <a:ext cx="1365251" cy="46513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 dirty="0">
                <a:solidFill>
                  <a:schemeClr val="bg1"/>
                </a:solidFill>
                <a:latin typeface="+mj-lt"/>
              </a:rPr>
              <a:t>Rechnungs-</a:t>
            </a:r>
            <a:br>
              <a:rPr kumimoji="1" lang="de-DE" sz="1400" dirty="0">
                <a:solidFill>
                  <a:schemeClr val="bg1"/>
                </a:solidFill>
                <a:latin typeface="+mj-lt"/>
              </a:rPr>
            </a:br>
            <a:r>
              <a:rPr kumimoji="1" lang="de-DE" sz="1400" dirty="0">
                <a:solidFill>
                  <a:schemeClr val="bg1"/>
                </a:solidFill>
                <a:latin typeface="+mj-lt"/>
              </a:rPr>
              <a:t>wesen</a:t>
            </a:r>
          </a:p>
        </p:txBody>
      </p:sp>
      <p:sp>
        <p:nvSpPr>
          <p:cNvPr id="156" name="Rectangle 29"/>
          <p:cNvSpPr>
            <a:spLocks noChangeArrowheads="1"/>
          </p:cNvSpPr>
          <p:nvPr/>
        </p:nvSpPr>
        <p:spPr bwMode="auto">
          <a:xfrm>
            <a:off x="2497139" y="5255966"/>
            <a:ext cx="611187" cy="446087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>
                <a:solidFill>
                  <a:schemeClr val="bg1"/>
                </a:solidFill>
                <a:latin typeface="+mj-lt"/>
              </a:rPr>
              <a:t>KAR</a:t>
            </a:r>
          </a:p>
        </p:txBody>
      </p:sp>
      <p:sp>
        <p:nvSpPr>
          <p:cNvPr id="157" name="Rectangle 30"/>
          <p:cNvSpPr>
            <a:spLocks noChangeArrowheads="1"/>
          </p:cNvSpPr>
          <p:nvPr/>
        </p:nvSpPr>
        <p:spPr bwMode="auto">
          <a:xfrm>
            <a:off x="3200401" y="5250409"/>
            <a:ext cx="539751" cy="457200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 dirty="0">
                <a:solidFill>
                  <a:schemeClr val="bg1"/>
                </a:solidFill>
                <a:latin typeface="+mj-lt"/>
              </a:rPr>
              <a:t>KSR</a:t>
            </a:r>
          </a:p>
        </p:txBody>
      </p:sp>
      <p:sp>
        <p:nvSpPr>
          <p:cNvPr id="158" name="Rectangle 31"/>
          <p:cNvSpPr>
            <a:spLocks noChangeArrowheads="1"/>
          </p:cNvSpPr>
          <p:nvPr/>
        </p:nvSpPr>
        <p:spPr bwMode="auto">
          <a:xfrm>
            <a:off x="4605339" y="5255809"/>
            <a:ext cx="793750" cy="44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 dirty="0">
                <a:solidFill>
                  <a:srgbClr val="404040"/>
                </a:solidFill>
                <a:latin typeface="+mj-lt"/>
              </a:rPr>
              <a:t>GK-</a:t>
            </a:r>
          </a:p>
          <a:p>
            <a:pPr algn="ctr" eaLnBrk="0" hangingPunct="0"/>
            <a:r>
              <a:rPr kumimoji="1" lang="de-DE" sz="1400" dirty="0">
                <a:solidFill>
                  <a:srgbClr val="404040"/>
                </a:solidFill>
                <a:latin typeface="+mj-lt"/>
              </a:rPr>
              <a:t>Aufträge</a:t>
            </a:r>
          </a:p>
        </p:txBody>
      </p:sp>
      <p:sp>
        <p:nvSpPr>
          <p:cNvPr id="159" name="Rectangle 32"/>
          <p:cNvSpPr>
            <a:spLocks noChangeArrowheads="1"/>
          </p:cNvSpPr>
          <p:nvPr/>
        </p:nvSpPr>
        <p:spPr bwMode="auto">
          <a:xfrm>
            <a:off x="6476610" y="5255965"/>
            <a:ext cx="795600" cy="44608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 dirty="0">
                <a:solidFill>
                  <a:schemeClr val="bg1"/>
                </a:solidFill>
                <a:latin typeface="+mj-lt"/>
              </a:rPr>
              <a:t>Produkt-</a:t>
            </a:r>
          </a:p>
          <a:p>
            <a:pPr algn="ctr" eaLnBrk="0" hangingPunct="0"/>
            <a:r>
              <a:rPr kumimoji="1" lang="de-DE" sz="1400" dirty="0">
                <a:solidFill>
                  <a:schemeClr val="bg1"/>
                </a:solidFill>
                <a:latin typeface="+mj-lt"/>
              </a:rPr>
              <a:t>Kalk.</a:t>
            </a:r>
          </a:p>
        </p:txBody>
      </p:sp>
      <p:sp>
        <p:nvSpPr>
          <p:cNvPr id="160" name="Rectangle 33"/>
          <p:cNvSpPr>
            <a:spLocks noChangeArrowheads="1"/>
          </p:cNvSpPr>
          <p:nvPr/>
        </p:nvSpPr>
        <p:spPr bwMode="auto">
          <a:xfrm>
            <a:off x="7389748" y="5255965"/>
            <a:ext cx="577851" cy="44608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 dirty="0">
                <a:solidFill>
                  <a:schemeClr val="bg1"/>
                </a:solidFill>
                <a:latin typeface="+mj-lt"/>
              </a:rPr>
              <a:t>KTR</a:t>
            </a:r>
          </a:p>
        </p:txBody>
      </p:sp>
      <p:sp>
        <p:nvSpPr>
          <p:cNvPr id="161" name="Rectangle 34"/>
          <p:cNvSpPr>
            <a:spLocks noChangeArrowheads="1"/>
          </p:cNvSpPr>
          <p:nvPr/>
        </p:nvSpPr>
        <p:spPr bwMode="auto">
          <a:xfrm>
            <a:off x="3832227" y="5255965"/>
            <a:ext cx="681037" cy="4460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 dirty="0">
                <a:solidFill>
                  <a:srgbClr val="404040"/>
                </a:solidFill>
                <a:latin typeface="+mj-lt"/>
              </a:rPr>
              <a:t>PKR</a:t>
            </a:r>
          </a:p>
        </p:txBody>
      </p:sp>
      <p:sp>
        <p:nvSpPr>
          <p:cNvPr id="162" name="Rectangle 39"/>
          <p:cNvSpPr>
            <a:spLocks noChangeArrowheads="1"/>
          </p:cNvSpPr>
          <p:nvPr/>
        </p:nvSpPr>
        <p:spPr bwMode="auto">
          <a:xfrm>
            <a:off x="8085137" y="5255965"/>
            <a:ext cx="795600" cy="44608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 dirty="0">
                <a:solidFill>
                  <a:schemeClr val="bg1"/>
                </a:solidFill>
                <a:latin typeface="+mj-lt"/>
              </a:rPr>
              <a:t>Info-</a:t>
            </a:r>
          </a:p>
          <a:p>
            <a:pPr algn="ctr" eaLnBrk="0" hangingPunct="0"/>
            <a:r>
              <a:rPr kumimoji="1" lang="de-DE" sz="1400" dirty="0" err="1">
                <a:solidFill>
                  <a:schemeClr val="bg1"/>
                </a:solidFill>
                <a:latin typeface="+mj-lt"/>
              </a:rPr>
              <a:t>system</a:t>
            </a:r>
            <a:endParaRPr kumimoji="1" lang="de-DE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7" name="Rectangle 35"/>
          <p:cNvSpPr>
            <a:spLocks noChangeArrowheads="1"/>
          </p:cNvSpPr>
          <p:nvPr/>
        </p:nvSpPr>
        <p:spPr bwMode="auto">
          <a:xfrm>
            <a:off x="5759351" y="6430290"/>
            <a:ext cx="431900" cy="231775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kumimoji="1" lang="en-GB" sz="16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8" name="Textfeld 167"/>
          <p:cNvSpPr txBox="1"/>
          <p:nvPr/>
        </p:nvSpPr>
        <p:spPr>
          <a:xfrm>
            <a:off x="6219825" y="6431233"/>
            <a:ext cx="15668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latin typeface="+mn-lt"/>
              </a:rPr>
              <a:t>Gegenstand des Kurses</a:t>
            </a:r>
          </a:p>
        </p:txBody>
      </p:sp>
      <p:sp>
        <p:nvSpPr>
          <p:cNvPr id="172" name="Rectangle 31"/>
          <p:cNvSpPr>
            <a:spLocks noChangeArrowheads="1"/>
          </p:cNvSpPr>
          <p:nvPr/>
        </p:nvSpPr>
        <p:spPr bwMode="auto">
          <a:xfrm>
            <a:off x="5491164" y="5255809"/>
            <a:ext cx="793750" cy="44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 dirty="0">
                <a:solidFill>
                  <a:srgbClr val="404040"/>
                </a:solidFill>
                <a:latin typeface="+mj-lt"/>
              </a:rPr>
              <a:t>Info-</a:t>
            </a:r>
          </a:p>
          <a:p>
            <a:pPr algn="ctr" eaLnBrk="0" hangingPunct="0"/>
            <a:r>
              <a:rPr kumimoji="1" lang="de-DE" sz="1400" dirty="0" err="1">
                <a:solidFill>
                  <a:srgbClr val="404040"/>
                </a:solidFill>
                <a:latin typeface="+mj-lt"/>
              </a:rPr>
              <a:t>system</a:t>
            </a:r>
            <a:endParaRPr kumimoji="1" lang="de-DE" sz="1400" dirty="0">
              <a:solidFill>
                <a:srgbClr val="404040"/>
              </a:solidFill>
              <a:latin typeface="+mj-lt"/>
            </a:endParaRPr>
          </a:p>
        </p:txBody>
      </p:sp>
      <p:sp>
        <p:nvSpPr>
          <p:cNvPr id="173" name="Rectangle 15"/>
          <p:cNvSpPr>
            <a:spLocks noChangeArrowheads="1"/>
          </p:cNvSpPr>
          <p:nvPr/>
        </p:nvSpPr>
        <p:spPr bwMode="auto">
          <a:xfrm>
            <a:off x="3738563" y="4233615"/>
            <a:ext cx="814387" cy="43338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 dirty="0">
                <a:solidFill>
                  <a:schemeClr val="bg1"/>
                </a:solidFill>
                <a:latin typeface="+mj-lt"/>
              </a:rPr>
              <a:t>CO-OM</a:t>
            </a:r>
          </a:p>
        </p:txBody>
      </p:sp>
      <p:sp>
        <p:nvSpPr>
          <p:cNvPr id="174" name="Rectangle 15"/>
          <p:cNvSpPr>
            <a:spLocks noChangeArrowheads="1"/>
          </p:cNvSpPr>
          <p:nvPr/>
        </p:nvSpPr>
        <p:spPr bwMode="auto">
          <a:xfrm>
            <a:off x="5091907" y="4233615"/>
            <a:ext cx="814387" cy="43338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 dirty="0">
                <a:solidFill>
                  <a:schemeClr val="bg1"/>
                </a:solidFill>
                <a:latin typeface="+mj-lt"/>
              </a:rPr>
              <a:t>CO-PA</a:t>
            </a:r>
          </a:p>
        </p:txBody>
      </p:sp>
      <p:sp>
        <p:nvSpPr>
          <p:cNvPr id="175" name="Rectangle 15"/>
          <p:cNvSpPr>
            <a:spLocks noChangeArrowheads="1"/>
          </p:cNvSpPr>
          <p:nvPr/>
        </p:nvSpPr>
        <p:spPr bwMode="auto">
          <a:xfrm>
            <a:off x="6445251" y="4233615"/>
            <a:ext cx="814387" cy="43338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400" dirty="0">
                <a:solidFill>
                  <a:schemeClr val="bg1"/>
                </a:solidFill>
                <a:latin typeface="+mj-lt"/>
              </a:rPr>
              <a:t>CO-PC</a:t>
            </a:r>
          </a:p>
        </p:txBody>
      </p:sp>
      <p:cxnSp>
        <p:nvCxnSpPr>
          <p:cNvPr id="8" name="Gewinkelter Verbinder 7"/>
          <p:cNvCxnSpPr>
            <a:stCxn id="124" idx="2"/>
            <a:endCxn id="122" idx="0"/>
          </p:cNvCxnSpPr>
          <p:nvPr/>
        </p:nvCxnSpPr>
        <p:spPr>
          <a:xfrm rot="5400000">
            <a:off x="4401346" y="1064965"/>
            <a:ext cx="301624" cy="1897064"/>
          </a:xfrm>
          <a:prstGeom prst="bentConnector3">
            <a:avLst/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winkelter Verbinder 9"/>
          <p:cNvCxnSpPr>
            <a:stCxn id="124" idx="2"/>
            <a:endCxn id="125" idx="0"/>
          </p:cNvCxnSpPr>
          <p:nvPr/>
        </p:nvCxnSpPr>
        <p:spPr>
          <a:xfrm rot="16200000" flipH="1">
            <a:off x="6298409" y="1064965"/>
            <a:ext cx="301624" cy="1897063"/>
          </a:xfrm>
          <a:prstGeom prst="bentConnector3">
            <a:avLst/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/>
          <p:cNvCxnSpPr>
            <a:stCxn id="145" idx="2"/>
            <a:endCxn id="144" idx="0"/>
          </p:cNvCxnSpPr>
          <p:nvPr/>
        </p:nvCxnSpPr>
        <p:spPr>
          <a:xfrm flipH="1">
            <a:off x="5499101" y="2625478"/>
            <a:ext cx="1589" cy="579437"/>
          </a:xfrm>
          <a:prstGeom prst="line">
            <a:avLst/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/>
          <p:cNvCxnSpPr>
            <a:stCxn id="124" idx="2"/>
            <a:endCxn id="145" idx="0"/>
          </p:cNvCxnSpPr>
          <p:nvPr/>
        </p:nvCxnSpPr>
        <p:spPr>
          <a:xfrm>
            <a:off x="5500690" y="1862685"/>
            <a:ext cx="0" cy="297655"/>
          </a:xfrm>
          <a:prstGeom prst="line">
            <a:avLst/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/>
          <p:cNvCxnSpPr>
            <a:stCxn id="144" idx="2"/>
            <a:endCxn id="174" idx="0"/>
          </p:cNvCxnSpPr>
          <p:nvPr/>
        </p:nvCxnSpPr>
        <p:spPr>
          <a:xfrm>
            <a:off x="5499101" y="3638303"/>
            <a:ext cx="0" cy="595312"/>
          </a:xfrm>
          <a:prstGeom prst="line">
            <a:avLst/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winkelter Verbinder 25"/>
          <p:cNvCxnSpPr>
            <a:stCxn id="144" idx="2"/>
            <a:endCxn id="173" idx="0"/>
          </p:cNvCxnSpPr>
          <p:nvPr/>
        </p:nvCxnSpPr>
        <p:spPr>
          <a:xfrm rot="5400000">
            <a:off x="4524773" y="3259287"/>
            <a:ext cx="595312" cy="1353344"/>
          </a:xfrm>
          <a:prstGeom prst="bentConnector3">
            <a:avLst>
              <a:gd name="adj1" fmla="val 50000"/>
            </a:avLst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Gewinkelter Verbinder 175"/>
          <p:cNvCxnSpPr>
            <a:stCxn id="175" idx="0"/>
            <a:endCxn id="144" idx="2"/>
          </p:cNvCxnSpPr>
          <p:nvPr/>
        </p:nvCxnSpPr>
        <p:spPr>
          <a:xfrm rot="16200000" flipV="1">
            <a:off x="5878117" y="3259287"/>
            <a:ext cx="595312" cy="1353344"/>
          </a:xfrm>
          <a:prstGeom prst="bentConnector3">
            <a:avLst>
              <a:gd name="adj1" fmla="val 50000"/>
            </a:avLst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winkelter Verbinder 34"/>
          <p:cNvCxnSpPr>
            <a:stCxn id="173" idx="2"/>
            <a:endCxn id="172" idx="0"/>
          </p:cNvCxnSpPr>
          <p:nvPr/>
        </p:nvCxnSpPr>
        <p:spPr>
          <a:xfrm rot="16200000" flipH="1">
            <a:off x="4722495" y="4090265"/>
            <a:ext cx="588806" cy="1742282"/>
          </a:xfrm>
          <a:prstGeom prst="bentConnector3">
            <a:avLst/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winkelter Verbinder 36"/>
          <p:cNvCxnSpPr>
            <a:stCxn id="173" idx="2"/>
            <a:endCxn id="158" idx="0"/>
          </p:cNvCxnSpPr>
          <p:nvPr/>
        </p:nvCxnSpPr>
        <p:spPr>
          <a:xfrm rot="16200000" flipH="1">
            <a:off x="4279582" y="4533177"/>
            <a:ext cx="588806" cy="856457"/>
          </a:xfrm>
          <a:prstGeom prst="bentConnector3">
            <a:avLst>
              <a:gd name="adj1" fmla="val 50000"/>
            </a:avLst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winkelter Verbinder 39"/>
          <p:cNvCxnSpPr>
            <a:stCxn id="161" idx="0"/>
            <a:endCxn id="173" idx="2"/>
          </p:cNvCxnSpPr>
          <p:nvPr/>
        </p:nvCxnSpPr>
        <p:spPr>
          <a:xfrm rot="16200000" flipV="1">
            <a:off x="3864771" y="4947989"/>
            <a:ext cx="588962" cy="26989"/>
          </a:xfrm>
          <a:prstGeom prst="bentConnector3">
            <a:avLst>
              <a:gd name="adj1" fmla="val 50000"/>
            </a:avLst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winkelter Verbinder 41"/>
          <p:cNvCxnSpPr>
            <a:stCxn id="157" idx="0"/>
            <a:endCxn id="173" idx="2"/>
          </p:cNvCxnSpPr>
          <p:nvPr/>
        </p:nvCxnSpPr>
        <p:spPr>
          <a:xfrm rot="5400000" flipH="1" flipV="1">
            <a:off x="3516314" y="4620966"/>
            <a:ext cx="583406" cy="675480"/>
          </a:xfrm>
          <a:prstGeom prst="bentConnector3">
            <a:avLst/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winkelter Verbinder 43"/>
          <p:cNvCxnSpPr>
            <a:stCxn id="156" idx="0"/>
            <a:endCxn id="173" idx="2"/>
          </p:cNvCxnSpPr>
          <p:nvPr/>
        </p:nvCxnSpPr>
        <p:spPr>
          <a:xfrm rot="5400000" flipH="1" flipV="1">
            <a:off x="3179764" y="4289973"/>
            <a:ext cx="588963" cy="1343024"/>
          </a:xfrm>
          <a:prstGeom prst="bentConnector3">
            <a:avLst/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winkelter Verbinder 46"/>
          <p:cNvCxnSpPr>
            <a:stCxn id="162" idx="0"/>
            <a:endCxn id="175" idx="2"/>
          </p:cNvCxnSpPr>
          <p:nvPr/>
        </p:nvCxnSpPr>
        <p:spPr>
          <a:xfrm rot="16200000" flipV="1">
            <a:off x="7373210" y="4146238"/>
            <a:ext cx="588962" cy="1630492"/>
          </a:xfrm>
          <a:prstGeom prst="bentConnector3">
            <a:avLst>
              <a:gd name="adj1" fmla="val 50000"/>
            </a:avLst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Gewinkelter Verbinder 178"/>
          <p:cNvCxnSpPr>
            <a:stCxn id="160" idx="0"/>
            <a:endCxn id="175" idx="2"/>
          </p:cNvCxnSpPr>
          <p:nvPr/>
        </p:nvCxnSpPr>
        <p:spPr>
          <a:xfrm rot="16200000" flipV="1">
            <a:off x="6971079" y="4548369"/>
            <a:ext cx="588962" cy="826229"/>
          </a:xfrm>
          <a:prstGeom prst="bentConnector3">
            <a:avLst/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winkelter Verbinder 180"/>
          <p:cNvCxnSpPr>
            <a:endCxn id="175" idx="2"/>
          </p:cNvCxnSpPr>
          <p:nvPr/>
        </p:nvCxnSpPr>
        <p:spPr>
          <a:xfrm rot="16200000" flipV="1">
            <a:off x="6713312" y="4806137"/>
            <a:ext cx="564813" cy="286545"/>
          </a:xfrm>
          <a:prstGeom prst="bentConnector3">
            <a:avLst>
              <a:gd name="adj1" fmla="val 47892"/>
            </a:avLst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0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Organisationsstrukturen eines Unternehmens</a:t>
            </a:r>
            <a:endParaRPr lang="de-DE" baseline="30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2586038" y="1443903"/>
            <a:ext cx="3971925" cy="685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600" b="1">
                <a:solidFill>
                  <a:srgbClr val="404040"/>
                </a:solidFill>
                <a:latin typeface="+mn-lt"/>
              </a:rPr>
              <a:t>Organisationsstrukturen</a:t>
            </a:r>
          </a:p>
        </p:txBody>
      </p:sp>
      <p:sp>
        <p:nvSpPr>
          <p:cNvPr id="58" name="Rectangle 4"/>
          <p:cNvSpPr>
            <a:spLocks noChangeArrowheads="1"/>
          </p:cNvSpPr>
          <p:nvPr/>
        </p:nvSpPr>
        <p:spPr bwMode="auto">
          <a:xfrm>
            <a:off x="2116626" y="2739303"/>
            <a:ext cx="1389064" cy="838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600" b="1" dirty="0">
                <a:solidFill>
                  <a:srgbClr val="404040"/>
                </a:solidFill>
                <a:latin typeface="+mn-lt"/>
              </a:rPr>
              <a:t>Produktion,</a:t>
            </a:r>
            <a:br>
              <a:rPr kumimoji="1" lang="de-DE" sz="1600" b="1" dirty="0">
                <a:solidFill>
                  <a:srgbClr val="404040"/>
                </a:solidFill>
                <a:latin typeface="+mn-lt"/>
              </a:rPr>
            </a:br>
            <a:r>
              <a:rPr kumimoji="1" lang="de-DE" sz="1600" b="1" dirty="0">
                <a:solidFill>
                  <a:srgbClr val="404040"/>
                </a:solidFill>
                <a:latin typeface="+mn-lt"/>
              </a:rPr>
              <a:t>Logistik</a:t>
            </a:r>
          </a:p>
        </p:txBody>
      </p:sp>
      <p:sp>
        <p:nvSpPr>
          <p:cNvPr id="59" name="Rectangle 5"/>
          <p:cNvSpPr>
            <a:spLocks noChangeArrowheads="1"/>
          </p:cNvSpPr>
          <p:nvPr/>
        </p:nvSpPr>
        <p:spPr bwMode="auto">
          <a:xfrm>
            <a:off x="3876766" y="2739303"/>
            <a:ext cx="1389064" cy="838200"/>
          </a:xfrm>
          <a:prstGeom prst="rect">
            <a:avLst/>
          </a:prstGeom>
          <a:solidFill>
            <a:schemeClr val="tx2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600" b="1" dirty="0">
                <a:solidFill>
                  <a:schemeClr val="bg1"/>
                </a:solidFill>
                <a:latin typeface="+mn-lt"/>
              </a:rPr>
              <a:t>Buchhaltung</a:t>
            </a:r>
          </a:p>
        </p:txBody>
      </p:sp>
      <p:sp>
        <p:nvSpPr>
          <p:cNvPr id="60" name="Rectangle 6"/>
          <p:cNvSpPr>
            <a:spLocks noChangeArrowheads="1"/>
          </p:cNvSpPr>
          <p:nvPr/>
        </p:nvSpPr>
        <p:spPr bwMode="auto">
          <a:xfrm>
            <a:off x="356485" y="2739303"/>
            <a:ext cx="1389064" cy="838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600" b="1" dirty="0">
                <a:solidFill>
                  <a:srgbClr val="404040"/>
                </a:solidFill>
                <a:latin typeface="+mn-lt"/>
              </a:rPr>
              <a:t>Vertrieb</a:t>
            </a:r>
          </a:p>
        </p:txBody>
      </p:sp>
      <p:sp>
        <p:nvSpPr>
          <p:cNvPr id="61" name="Rectangle 7"/>
          <p:cNvSpPr>
            <a:spLocks noChangeArrowheads="1"/>
          </p:cNvSpPr>
          <p:nvPr/>
        </p:nvSpPr>
        <p:spPr bwMode="auto">
          <a:xfrm>
            <a:off x="5636907" y="2739303"/>
            <a:ext cx="1389064" cy="838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600" b="1" dirty="0">
                <a:solidFill>
                  <a:schemeClr val="bg1"/>
                </a:solidFill>
                <a:latin typeface="+mn-lt"/>
              </a:rPr>
              <a:t>Kosten-</a:t>
            </a:r>
            <a:br>
              <a:rPr kumimoji="1" lang="de-DE" sz="1600" b="1" dirty="0">
                <a:solidFill>
                  <a:schemeClr val="bg1"/>
                </a:solidFill>
                <a:latin typeface="+mn-lt"/>
              </a:rPr>
            </a:br>
            <a:r>
              <a:rPr kumimoji="1" lang="de-DE" sz="1600" b="1" dirty="0" err="1">
                <a:solidFill>
                  <a:schemeClr val="bg1"/>
                </a:solidFill>
                <a:latin typeface="+mn-lt"/>
              </a:rPr>
              <a:t>rechnung</a:t>
            </a:r>
            <a:endParaRPr kumimoji="1" lang="de-DE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2" name="Rectangle 8"/>
          <p:cNvSpPr>
            <a:spLocks noChangeArrowheads="1"/>
          </p:cNvSpPr>
          <p:nvPr/>
        </p:nvSpPr>
        <p:spPr bwMode="auto">
          <a:xfrm>
            <a:off x="7397047" y="2739303"/>
            <a:ext cx="1389064" cy="838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600" b="1">
                <a:solidFill>
                  <a:srgbClr val="404040"/>
                </a:solidFill>
                <a:latin typeface="+mn-lt"/>
              </a:rPr>
              <a:t>Personal</a:t>
            </a:r>
          </a:p>
        </p:txBody>
      </p:sp>
      <p:cxnSp>
        <p:nvCxnSpPr>
          <p:cNvPr id="16" name="Gewinkelter Verbinder 15"/>
          <p:cNvCxnSpPr>
            <a:stCxn id="57" idx="2"/>
            <a:endCxn id="60" idx="0"/>
          </p:cNvCxnSpPr>
          <p:nvPr/>
        </p:nvCxnSpPr>
        <p:spPr>
          <a:xfrm rot="5400000">
            <a:off x="2506709" y="674011"/>
            <a:ext cx="609600" cy="3520984"/>
          </a:xfrm>
          <a:prstGeom prst="bentConnector3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winkelter Verbinder 17"/>
          <p:cNvCxnSpPr>
            <a:stCxn id="57" idx="2"/>
            <a:endCxn id="62" idx="0"/>
          </p:cNvCxnSpPr>
          <p:nvPr/>
        </p:nvCxnSpPr>
        <p:spPr>
          <a:xfrm rot="16200000" flipH="1">
            <a:off x="6026990" y="674714"/>
            <a:ext cx="609600" cy="3519578"/>
          </a:xfrm>
          <a:prstGeom prst="bentConnector3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winkelter Verbinder 19"/>
          <p:cNvCxnSpPr>
            <a:stCxn id="57" idx="2"/>
            <a:endCxn id="61" idx="0"/>
          </p:cNvCxnSpPr>
          <p:nvPr/>
        </p:nvCxnSpPr>
        <p:spPr>
          <a:xfrm rot="16200000" flipH="1">
            <a:off x="5146920" y="1554784"/>
            <a:ext cx="609600" cy="1759438"/>
          </a:xfrm>
          <a:prstGeom prst="bentConnector3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winkelter Verbinder 21"/>
          <p:cNvCxnSpPr>
            <a:stCxn id="57" idx="2"/>
            <a:endCxn id="58" idx="0"/>
          </p:cNvCxnSpPr>
          <p:nvPr/>
        </p:nvCxnSpPr>
        <p:spPr>
          <a:xfrm rot="5400000">
            <a:off x="3386780" y="1554082"/>
            <a:ext cx="609600" cy="1760843"/>
          </a:xfrm>
          <a:prstGeom prst="bentConnector3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>
            <a:stCxn id="57" idx="2"/>
            <a:endCxn id="59" idx="0"/>
          </p:cNvCxnSpPr>
          <p:nvPr/>
        </p:nvCxnSpPr>
        <p:spPr>
          <a:xfrm flipH="1">
            <a:off x="4571298" y="2129703"/>
            <a:ext cx="703" cy="6096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 Box 14"/>
          <p:cNvSpPr txBox="1">
            <a:spLocks noChangeArrowheads="1"/>
          </p:cNvSpPr>
          <p:nvPr/>
        </p:nvSpPr>
        <p:spPr bwMode="auto">
          <a:xfrm>
            <a:off x="579439" y="4522788"/>
            <a:ext cx="2518638" cy="1368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kumimoji="1" lang="de-DE" sz="1600" b="1" dirty="0">
                <a:solidFill>
                  <a:srgbClr val="404040"/>
                </a:solidFill>
                <a:latin typeface="+mj-lt"/>
              </a:rPr>
              <a:t>Organisationseinheiten:</a:t>
            </a:r>
            <a:endParaRPr kumimoji="1" lang="de-DE" sz="1600" dirty="0">
              <a:solidFill>
                <a:srgbClr val="404040"/>
              </a:solidFill>
              <a:latin typeface="+mj-lt"/>
            </a:endParaRP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</a:pPr>
            <a:r>
              <a:rPr lang="de-DE" sz="1600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Buchungskreis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</a:pPr>
            <a:r>
              <a:rPr lang="de-DE" sz="1600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Gesellschaft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</a:pPr>
            <a:r>
              <a:rPr lang="de-DE" sz="1600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Geschäftsbereich</a:t>
            </a:r>
          </a:p>
        </p:txBody>
      </p:sp>
      <p:sp>
        <p:nvSpPr>
          <p:cNvPr id="93" name="Text Box 15"/>
          <p:cNvSpPr txBox="1">
            <a:spLocks noChangeArrowheads="1"/>
          </p:cNvSpPr>
          <p:nvPr/>
        </p:nvSpPr>
        <p:spPr bwMode="auto">
          <a:xfrm>
            <a:off x="6015037" y="4522788"/>
            <a:ext cx="2557110" cy="1048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kumimoji="1" lang="de-DE" sz="1600" b="1" dirty="0">
                <a:solidFill>
                  <a:srgbClr val="404040"/>
                </a:solidFill>
                <a:latin typeface="+mj-lt"/>
              </a:rPr>
              <a:t>Organisationseinheiten:</a:t>
            </a:r>
            <a:endParaRPr kumimoji="1" lang="de-DE" sz="1600" dirty="0">
              <a:solidFill>
                <a:srgbClr val="404040"/>
              </a:solidFill>
              <a:latin typeface="+mj-lt"/>
            </a:endParaRP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</a:pPr>
            <a:r>
              <a:rPr lang="de-DE" sz="1600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Kostenrechnungskreis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</a:pPr>
            <a:r>
              <a:rPr lang="de-DE" sz="1600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Ergebnisbereich</a:t>
            </a:r>
          </a:p>
        </p:txBody>
      </p:sp>
      <p:cxnSp>
        <p:nvCxnSpPr>
          <p:cNvPr id="95" name="Gewinkelter Verbinder 94"/>
          <p:cNvCxnSpPr>
            <a:stCxn id="61" idx="2"/>
            <a:endCxn id="93" idx="0"/>
          </p:cNvCxnSpPr>
          <p:nvPr/>
        </p:nvCxnSpPr>
        <p:spPr>
          <a:xfrm rot="16200000" flipH="1">
            <a:off x="6339873" y="3569068"/>
            <a:ext cx="945285" cy="962153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winkelter Verbinder 97"/>
          <p:cNvCxnSpPr>
            <a:stCxn id="59" idx="2"/>
            <a:endCxn id="92" idx="0"/>
          </p:cNvCxnSpPr>
          <p:nvPr/>
        </p:nvCxnSpPr>
        <p:spPr>
          <a:xfrm rot="5400000">
            <a:off x="2732386" y="2683875"/>
            <a:ext cx="945285" cy="2732540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419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</p:spPr>
        <p:txBody>
          <a:bodyPr/>
          <a:lstStyle/>
          <a:p>
            <a:r>
              <a:rPr lang="de-DE" dirty="0"/>
              <a:t>Mandat als übergeordnete Einheit</a:t>
            </a:r>
            <a:endParaRPr lang="de-DE" baseline="30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2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8775" y="1440410"/>
            <a:ext cx="7848600" cy="4525962"/>
          </a:xfrm>
          <a:prstGeom prst="rect">
            <a:avLst/>
          </a:prstGeom>
          <a:noFill/>
          <a:ln/>
        </p:spPr>
        <p:txBody>
          <a:bodyPr lIns="92075" tIns="46038" rIns="92075" bIns="46038"/>
          <a:lstStyle/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/>
              <a:t>Ein </a:t>
            </a:r>
            <a:r>
              <a:rPr lang="de-DE" b="1" dirty="0"/>
              <a:t>Mandant</a:t>
            </a:r>
            <a:r>
              <a:rPr lang="de-DE" dirty="0"/>
              <a:t> ist eine aus einer oder mehreren selbständig bilanzierenden Einheiten (=Buchungskreise) bestehende Unternehmung.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/>
              <a:t>Allgemeine Daten, die von allen Organisationsstrukturen der Unternehmung genutzt werden, werden im Mandanten abgelegt. 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/>
              <a:t>Beispiele für solche Daten: Anschriften von Kreditoren oder Debitoren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endParaRPr lang="de-DE" dirty="0"/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/>
              <a:t>In der Regel: </a:t>
            </a:r>
            <a:r>
              <a:rPr lang="de-DE" b="1" dirty="0"/>
              <a:t>Mandantenebene = Ebene des Konzerns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905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Organisationseinheiten der Buchhaltung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grpSp>
        <p:nvGrpSpPr>
          <p:cNvPr id="20" name="Gruppieren 19"/>
          <p:cNvGrpSpPr/>
          <p:nvPr/>
        </p:nvGrpSpPr>
        <p:grpSpPr>
          <a:xfrm>
            <a:off x="479425" y="2536960"/>
            <a:ext cx="8185150" cy="1784081"/>
            <a:chOff x="358775" y="2478357"/>
            <a:chExt cx="8185150" cy="1784081"/>
          </a:xfrm>
        </p:grpSpPr>
        <p:sp>
          <p:nvSpPr>
            <p:cNvPr id="8" name="Eine Ecke des Rechtecks schneiden und abrunden 7"/>
            <p:cNvSpPr/>
            <p:nvPr/>
          </p:nvSpPr>
          <p:spPr>
            <a:xfrm>
              <a:off x="495300" y="2595563"/>
              <a:ext cx="2466975" cy="1666875"/>
            </a:xfrm>
            <a:prstGeom prst="snip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rgbClr val="404040"/>
                  </a:solidFill>
                </a:rPr>
                <a:t>Buchungskreis</a:t>
              </a:r>
            </a:p>
          </p:txBody>
        </p:sp>
        <p:sp>
          <p:nvSpPr>
            <p:cNvPr id="9" name="Eine Ecke des Rechtecks schneiden und abrunden 8"/>
            <p:cNvSpPr/>
            <p:nvPr/>
          </p:nvSpPr>
          <p:spPr>
            <a:xfrm>
              <a:off x="3286125" y="2595563"/>
              <a:ext cx="2466975" cy="1666875"/>
            </a:xfrm>
            <a:prstGeom prst="snip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rgbClr val="404040"/>
                  </a:solidFill>
                </a:rPr>
                <a:t>Gesellschaft</a:t>
              </a:r>
            </a:p>
          </p:txBody>
        </p:sp>
        <p:sp>
          <p:nvSpPr>
            <p:cNvPr id="10" name="Eine Ecke des Rechtecks schneiden und abrunden 9"/>
            <p:cNvSpPr/>
            <p:nvPr/>
          </p:nvSpPr>
          <p:spPr>
            <a:xfrm>
              <a:off x="6076950" y="2595563"/>
              <a:ext cx="2466975" cy="1666875"/>
            </a:xfrm>
            <a:prstGeom prst="snip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rgbClr val="404040"/>
                  </a:solidFill>
                </a:rPr>
                <a:t>Geschäftsbereich</a:t>
              </a:r>
            </a:p>
          </p:txBody>
        </p:sp>
        <p:sp>
          <p:nvSpPr>
            <p:cNvPr id="11" name="Ellipse 10"/>
            <p:cNvSpPr/>
            <p:nvPr/>
          </p:nvSpPr>
          <p:spPr>
            <a:xfrm>
              <a:off x="358775" y="2478357"/>
              <a:ext cx="432000" cy="43200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/>
                <a:t>A</a:t>
              </a:r>
            </a:p>
          </p:txBody>
        </p:sp>
        <p:sp>
          <p:nvSpPr>
            <p:cNvPr id="12" name="Ellipse 11"/>
            <p:cNvSpPr/>
            <p:nvPr/>
          </p:nvSpPr>
          <p:spPr>
            <a:xfrm>
              <a:off x="3098800" y="2478357"/>
              <a:ext cx="432000" cy="43200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/>
                <a:t>B</a:t>
              </a:r>
            </a:p>
          </p:txBody>
        </p:sp>
        <p:sp>
          <p:nvSpPr>
            <p:cNvPr id="13" name="Ellipse 12"/>
            <p:cNvSpPr/>
            <p:nvPr/>
          </p:nvSpPr>
          <p:spPr>
            <a:xfrm>
              <a:off x="5886550" y="2478357"/>
              <a:ext cx="432000" cy="43200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/>
                <a:t>C</a:t>
              </a:r>
            </a:p>
          </p:txBody>
        </p:sp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7670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Organisationseinheiten der Buchhaltung – Buchungskreis (1/3)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pic>
        <p:nvPicPr>
          <p:cNvPr id="3" name="Grafik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418436" y="5247534"/>
            <a:ext cx="3459600" cy="763200"/>
          </a:xfrm>
          <a:prstGeom prst="rect">
            <a:avLst/>
          </a:prstGeom>
        </p:spPr>
      </p:pic>
      <p:sp>
        <p:nvSpPr>
          <p:cNvPr id="2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8775" y="1440410"/>
            <a:ext cx="7848600" cy="4525962"/>
          </a:xfrm>
          <a:prstGeom prst="rect">
            <a:avLst/>
          </a:prstGeom>
          <a:noFill/>
          <a:ln/>
        </p:spPr>
        <p:txBody>
          <a:bodyPr lIns="92075" tIns="46038" rIns="92075" bIns="46038"/>
          <a:lstStyle/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b="1" dirty="0"/>
              <a:t>Mindest- und gleichzeitig Hauptorganisationseinheit </a:t>
            </a:r>
            <a:r>
              <a:rPr lang="de-DE" dirty="0"/>
              <a:t>der Buchhaltung (alle anderen optional)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/>
              <a:t>Je Mandant können mehrere, es muss jedoch mindestens einer eingerichtet werden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b="1" dirty="0"/>
              <a:t>Kleinste organisatorische Einheit </a:t>
            </a:r>
            <a:r>
              <a:rPr lang="de-DE" dirty="0"/>
              <a:t>des externen Rechnungswesens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/>
              <a:t>Abbildung einer vollständigen in sich abgeschlossenen Buchhaltung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/>
              <a:t>Erfassung aller buchungspflichtigen Ereignisse und Erstellung aller Nachweise für einen gesetzlichen Einzelabschluss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7146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Organisationseinheiten der Buchhaltung – Gesellschaft (2/3)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pic>
        <p:nvPicPr>
          <p:cNvPr id="8" name="Grafik 7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418436" y="5247534"/>
            <a:ext cx="3459600" cy="763200"/>
          </a:xfrm>
          <a:prstGeom prst="rect">
            <a:avLst/>
          </a:prstGeom>
        </p:spPr>
      </p:pic>
      <p:sp>
        <p:nvSpPr>
          <p:cNvPr id="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8775" y="1440410"/>
            <a:ext cx="7848600" cy="4525962"/>
          </a:xfrm>
          <a:prstGeom prst="rect">
            <a:avLst/>
          </a:prstGeom>
          <a:noFill/>
          <a:ln/>
        </p:spPr>
        <p:txBody>
          <a:bodyPr lIns="92075" tIns="46038" rIns="92075" bIns="46038"/>
          <a:lstStyle/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/>
              <a:t>Organisationseinheit, für die ein </a:t>
            </a:r>
            <a:r>
              <a:rPr lang="de-DE" b="1" dirty="0"/>
              <a:t>Konzernabschluss</a:t>
            </a:r>
            <a:r>
              <a:rPr lang="de-DE" dirty="0"/>
              <a:t> aufzustellen ist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/>
              <a:t>Kann </a:t>
            </a:r>
            <a:r>
              <a:rPr lang="de-DE" b="1" dirty="0"/>
              <a:t>einen oder mehrere Buchungskreise</a:t>
            </a:r>
            <a:r>
              <a:rPr lang="de-DE" dirty="0"/>
              <a:t> umfassen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b="1" dirty="0"/>
              <a:t>Optionale Organisationseinheit</a:t>
            </a:r>
            <a:r>
              <a:rPr lang="de-DE" dirty="0"/>
              <a:t>; nur, wenn Konsolidierung erforderlich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/>
              <a:t>Buchungskreise einer Gesellschaft müssen mit demselben Kontenplan und Geschäftsjahr, können aber mit unterschiedlichen Währungen arbeiten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/>
              <a:t>Bilanz und GuV werden zunächst auf Buchungskreisebene erstellt; wenn Gesellschaft definiert wurde, dann auch auf Gesellschaftsebene möglich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2866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Organisationseinheiten der Buchhaltung – Geschäftsbereich (3/3)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pic>
        <p:nvPicPr>
          <p:cNvPr id="16" name="Grafik 15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418436" y="5247534"/>
            <a:ext cx="3459600" cy="763200"/>
          </a:xfrm>
          <a:prstGeom prst="rect">
            <a:avLst/>
          </a:prstGeom>
        </p:spPr>
      </p:pic>
      <p:sp>
        <p:nvSpPr>
          <p:cNvPr id="1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8775" y="1440410"/>
            <a:ext cx="7848600" cy="4525962"/>
          </a:xfrm>
          <a:prstGeom prst="rect">
            <a:avLst/>
          </a:prstGeom>
          <a:noFill/>
          <a:ln/>
        </p:spPr>
        <p:txBody>
          <a:bodyPr lIns="92075" tIns="46038" rIns="92075" bIns="46038"/>
          <a:lstStyle/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/>
              <a:t>Organisatorische Einheit, die einem </a:t>
            </a:r>
            <a:r>
              <a:rPr lang="de-DE" b="1" dirty="0"/>
              <a:t>abgegrenzten </a:t>
            </a:r>
            <a:br>
              <a:rPr lang="de-DE" b="1" dirty="0"/>
            </a:br>
            <a:r>
              <a:rPr lang="de-DE" b="1" dirty="0"/>
              <a:t>Tätigkeits- oder Verantwortungsbereich</a:t>
            </a:r>
            <a:r>
              <a:rPr lang="de-DE" dirty="0"/>
              <a:t> im Unternehmen entspricht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/>
              <a:t>Schafft buchungskreisübergreifend Information</a:t>
            </a:r>
            <a:endParaRPr lang="de-DE" b="1" dirty="0"/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b="1" dirty="0"/>
              <a:t>Zweck: </a:t>
            </a:r>
            <a:r>
              <a:rPr lang="de-DE" dirty="0"/>
              <a:t>Interne Steuerung und Kontrolle wichtiger Tätigkeitsfelder („interne“ Bilanz und GuV)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endParaRPr lang="de-DE" b="1" dirty="0"/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b="1" dirty="0"/>
              <a:t>Voraussetzung:</a:t>
            </a:r>
            <a:r>
              <a:rPr lang="de-DE" dirty="0"/>
              <a:t> Mitkontierung des Geschäftsbereichs bei allen Buchungen des Finanzwesens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5357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Organisationseinheiten der Kostenrechnung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8" name="Eine Ecke des Rechtecks schneiden und abrunden 7"/>
          <p:cNvSpPr/>
          <p:nvPr/>
        </p:nvSpPr>
        <p:spPr>
          <a:xfrm>
            <a:off x="2011363" y="2654166"/>
            <a:ext cx="2466975" cy="1666875"/>
          </a:xfrm>
          <a:prstGeom prst="snip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404040"/>
                </a:solidFill>
              </a:rPr>
              <a:t>Kostenrechnungs-</a:t>
            </a:r>
          </a:p>
          <a:p>
            <a:pPr algn="ctr"/>
            <a:r>
              <a:rPr lang="de-DE" dirty="0">
                <a:solidFill>
                  <a:srgbClr val="404040"/>
                </a:solidFill>
              </a:rPr>
              <a:t>kreis</a:t>
            </a:r>
          </a:p>
        </p:txBody>
      </p:sp>
      <p:sp>
        <p:nvSpPr>
          <p:cNvPr id="9" name="Eine Ecke des Rechtecks schneiden und abrunden 8"/>
          <p:cNvSpPr/>
          <p:nvPr/>
        </p:nvSpPr>
        <p:spPr>
          <a:xfrm>
            <a:off x="4802188" y="2654166"/>
            <a:ext cx="2466975" cy="1666875"/>
          </a:xfrm>
          <a:prstGeom prst="snip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404040"/>
                </a:solidFill>
              </a:rPr>
              <a:t>Ergebnisbereich</a:t>
            </a:r>
          </a:p>
        </p:txBody>
      </p:sp>
      <p:sp>
        <p:nvSpPr>
          <p:cNvPr id="11" name="Ellipse 10"/>
          <p:cNvSpPr/>
          <p:nvPr/>
        </p:nvSpPr>
        <p:spPr>
          <a:xfrm>
            <a:off x="1874838" y="2536960"/>
            <a:ext cx="432000" cy="4320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A</a:t>
            </a:r>
          </a:p>
        </p:txBody>
      </p:sp>
      <p:sp>
        <p:nvSpPr>
          <p:cNvPr id="12" name="Ellipse 11"/>
          <p:cNvSpPr/>
          <p:nvPr/>
        </p:nvSpPr>
        <p:spPr>
          <a:xfrm>
            <a:off x="4614863" y="2536960"/>
            <a:ext cx="432000" cy="4320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B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2817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Organisationseinheiten der Kostenrechnung – Kostenrechnungskreis (1/2)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8775" y="1440410"/>
            <a:ext cx="7848600" cy="4525962"/>
          </a:xfrm>
          <a:prstGeom prst="rect">
            <a:avLst/>
          </a:prstGeom>
          <a:noFill/>
          <a:ln/>
        </p:spPr>
        <p:txBody>
          <a:bodyPr lIns="92075" tIns="46038" rIns="92075" bIns="46038"/>
          <a:lstStyle/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/>
              <a:t>In sich geschlossene Organisationseinheit eines Konzerns, für die eine vollständige, in sich geschlossene Kostenrechnung durchgeführt werden kann.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/>
              <a:t>Je Kostenrechnungskreis mindestens ein Buchungskreis; wenn mehrere Buchungskreise, dann selber Kontenplan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436" y="5247534"/>
            <a:ext cx="2289600" cy="763200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771137" y="3476625"/>
            <a:ext cx="2447925" cy="704850"/>
          </a:xfrm>
          <a:prstGeom prst="rect">
            <a:avLst/>
          </a:prstGeom>
          <a:noFill/>
          <a:ln w="190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rgbClr val="404040"/>
                </a:solidFill>
              </a:rPr>
              <a:t>Kostenrechnungskreis</a:t>
            </a:r>
          </a:p>
        </p:txBody>
      </p:sp>
      <p:sp>
        <p:nvSpPr>
          <p:cNvPr id="13" name="Rechteck 12"/>
          <p:cNvSpPr/>
          <p:nvPr/>
        </p:nvSpPr>
        <p:spPr>
          <a:xfrm>
            <a:off x="5759450" y="3476625"/>
            <a:ext cx="2447925" cy="704850"/>
          </a:xfrm>
          <a:prstGeom prst="rect">
            <a:avLst/>
          </a:prstGeom>
          <a:noFill/>
          <a:ln w="190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rgbClr val="404040"/>
                </a:solidFill>
              </a:rPr>
              <a:t>Buchungskreise</a:t>
            </a:r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3219062" y="3829050"/>
            <a:ext cx="2540388" cy="0"/>
          </a:xfrm>
          <a:prstGeom prst="straightConnector1">
            <a:avLst/>
          </a:prstGeom>
          <a:ln w="19050">
            <a:solidFill>
              <a:srgbClr val="40404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3622481" y="3549502"/>
            <a:ext cx="17335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de-DE" sz="1400" dirty="0"/>
              <a:t>1:n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398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527612" y="3008281"/>
            <a:ext cx="7913878" cy="395288"/>
            <a:chOff x="1383" y="1772"/>
            <a:chExt cx="4172" cy="249"/>
          </a:xfrm>
        </p:grpSpPr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>
              <a:off x="1383" y="1772"/>
              <a:ext cx="209" cy="249"/>
            </a:xfrm>
            <a:prstGeom prst="rect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1400" kern="0" dirty="0">
                  <a:solidFill>
                    <a:srgbClr val="FFFFFF"/>
                  </a:solidFill>
                </a:rPr>
                <a:t>1</a:t>
              </a:r>
              <a:r>
                <a:rPr kumimoji="1" lang="en-US" sz="14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.</a:t>
              </a:r>
            </a:p>
          </p:txBody>
        </p:sp>
        <p:sp>
          <p:nvSpPr>
            <p:cNvPr id="17" name="Text Box 7"/>
            <p:cNvSpPr txBox="1">
              <a:spLocks noChangeArrowheads="1"/>
            </p:cNvSpPr>
            <p:nvPr/>
          </p:nvSpPr>
          <p:spPr bwMode="auto">
            <a:xfrm>
              <a:off x="1687" y="1847"/>
              <a:ext cx="386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Kurze</a:t>
              </a: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kumimoji="0" lang="en-US" sz="1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Einführung</a:t>
              </a:r>
              <a:r>
                <a:rPr kumimoji="0" lang="en-US" sz="1400" i="0" u="none" strike="noStrike" kern="1200" cap="none" spc="0" normalizeH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kumimoji="0" lang="en-US" sz="1400" i="0" u="none" strike="noStrike" kern="1200" cap="none" spc="0" normalizeH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zur</a:t>
              </a:r>
              <a:r>
                <a:rPr kumimoji="0" lang="en-US" sz="1400" i="0" u="none" strike="noStrike" kern="1200" cap="none" spc="0" normalizeH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SAP AG und SAP ERP</a:t>
              </a:r>
              <a:endPara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UM Neue Helvetica 55 Regular"/>
                <a:ea typeface="+mn-ea"/>
              </a:endParaRPr>
            </a:p>
          </p:txBody>
        </p:sp>
        <p:sp>
          <p:nvSpPr>
            <p:cNvPr id="18" name="Line 8"/>
            <p:cNvSpPr>
              <a:spLocks noChangeShapeType="1"/>
            </p:cNvSpPr>
            <p:nvPr/>
          </p:nvSpPr>
          <p:spPr bwMode="auto">
            <a:xfrm>
              <a:off x="1581" y="2021"/>
              <a:ext cx="3858" cy="0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1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grpSp>
        <p:nvGrpSpPr>
          <p:cNvPr id="19" name="Group 5"/>
          <p:cNvGrpSpPr>
            <a:grpSpLocks/>
          </p:cNvGrpSpPr>
          <p:nvPr/>
        </p:nvGrpSpPr>
        <p:grpSpPr bwMode="auto">
          <a:xfrm>
            <a:off x="527612" y="3561402"/>
            <a:ext cx="7913878" cy="395288"/>
            <a:chOff x="1383" y="1772"/>
            <a:chExt cx="4172" cy="249"/>
          </a:xfrm>
        </p:grpSpPr>
        <p:sp>
          <p:nvSpPr>
            <p:cNvPr id="20" name="Rectangle 6"/>
            <p:cNvSpPr>
              <a:spLocks noChangeArrowheads="1"/>
            </p:cNvSpPr>
            <p:nvPr/>
          </p:nvSpPr>
          <p:spPr bwMode="auto">
            <a:xfrm>
              <a:off x="1383" y="1772"/>
              <a:ext cx="209" cy="249"/>
            </a:xfrm>
            <a:prstGeom prst="rect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1400" kern="0" noProof="0" dirty="0">
                  <a:solidFill>
                    <a:srgbClr val="FFFFFF"/>
                  </a:solidFill>
                </a:rPr>
                <a:t>2</a:t>
              </a:r>
              <a:r>
                <a:rPr kumimoji="1" lang="en-US" sz="14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.</a:t>
              </a:r>
            </a:p>
          </p:txBody>
        </p:sp>
        <p:sp>
          <p:nvSpPr>
            <p:cNvPr id="21" name="Text Box 7"/>
            <p:cNvSpPr txBox="1">
              <a:spLocks noChangeArrowheads="1"/>
            </p:cNvSpPr>
            <p:nvPr/>
          </p:nvSpPr>
          <p:spPr bwMode="auto">
            <a:xfrm>
              <a:off x="1687" y="1847"/>
              <a:ext cx="386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Fallstudie</a:t>
              </a: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und </a:t>
              </a:r>
              <a:r>
                <a:rPr kumimoji="0" lang="en-US" sz="1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Umsetzung</a:t>
              </a:r>
              <a:r>
                <a:rPr kumimoji="0" lang="en-US" sz="1400" i="0" u="none" strike="noStrike" kern="1200" cap="none" spc="0" normalizeH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in SAP</a:t>
              </a:r>
              <a:endPara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UM Neue Helvetica 55 Regular"/>
                <a:ea typeface="+mn-ea"/>
              </a:endParaRPr>
            </a:p>
          </p:txBody>
        </p:sp>
        <p:sp>
          <p:nvSpPr>
            <p:cNvPr id="22" name="Line 8"/>
            <p:cNvSpPr>
              <a:spLocks noChangeShapeType="1"/>
            </p:cNvSpPr>
            <p:nvPr/>
          </p:nvSpPr>
          <p:spPr bwMode="auto">
            <a:xfrm>
              <a:off x="1581" y="2021"/>
              <a:ext cx="3858" cy="0"/>
            </a:xfrm>
            <a:prstGeom prst="lin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1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3072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Organisationseinheiten der Kostenrechnung – Ergebnisbereich (2/2)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8775" y="1440410"/>
            <a:ext cx="7848600" cy="4525962"/>
          </a:xfrm>
          <a:prstGeom prst="rect">
            <a:avLst/>
          </a:prstGeom>
          <a:noFill/>
          <a:ln/>
        </p:spPr>
        <p:txBody>
          <a:bodyPr lIns="92075" tIns="46038" rIns="92075" bIns="46038"/>
          <a:lstStyle/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/>
              <a:t>Stellt einen Teil eines Unternehmens dar, für welchen eine einheitliche Segmentierung des Absatzmarktes vorliegt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/>
              <a:t>Ergebnisausweis für einzelne Segmente durch Gegenüberstellung von Kosten und Erlösen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/>
              <a:t>Mehrere Kostenrechnungskreise können einem Ergebnisbereich zugewiesen werden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6145" y="5247534"/>
            <a:ext cx="2281891" cy="763200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771137" y="3476625"/>
            <a:ext cx="2447925" cy="704850"/>
          </a:xfrm>
          <a:prstGeom prst="rect">
            <a:avLst/>
          </a:prstGeom>
          <a:noFill/>
          <a:ln w="190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rgbClr val="404040"/>
                </a:solidFill>
              </a:rPr>
              <a:t>Ergebnisbereich</a:t>
            </a:r>
          </a:p>
        </p:txBody>
      </p:sp>
      <p:sp>
        <p:nvSpPr>
          <p:cNvPr id="10" name="Rechteck 9"/>
          <p:cNvSpPr/>
          <p:nvPr/>
        </p:nvSpPr>
        <p:spPr>
          <a:xfrm>
            <a:off x="5759450" y="3476625"/>
            <a:ext cx="2447925" cy="704850"/>
          </a:xfrm>
          <a:prstGeom prst="rect">
            <a:avLst/>
          </a:prstGeom>
          <a:noFill/>
          <a:ln w="190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rgbClr val="404040"/>
                </a:solidFill>
              </a:rPr>
              <a:t>Kostenrechnungskreis</a:t>
            </a: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3219062" y="3829050"/>
            <a:ext cx="2540388" cy="0"/>
          </a:xfrm>
          <a:prstGeom prst="straightConnector1">
            <a:avLst/>
          </a:prstGeom>
          <a:ln w="19050">
            <a:solidFill>
              <a:srgbClr val="40404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3622481" y="3549502"/>
            <a:ext cx="17335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de-DE" sz="1400" dirty="0"/>
              <a:t>1:n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2167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</p:spPr>
        <p:txBody>
          <a:bodyPr/>
          <a:lstStyle/>
          <a:p>
            <a:r>
              <a:rPr lang="de-DE" dirty="0"/>
              <a:t>Beziehungen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1958977" y="4110037"/>
            <a:ext cx="533400" cy="0"/>
          </a:xfrm>
          <a:prstGeom prst="line">
            <a:avLst/>
          </a:prstGeom>
          <a:noFill/>
          <a:ln w="19050">
            <a:solidFill>
              <a:srgbClr val="404040"/>
            </a:solidFill>
            <a:miter lim="800000"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e-DE">
              <a:solidFill>
                <a:srgbClr val="404040"/>
              </a:solidFill>
              <a:latin typeface="+mn-lt"/>
            </a:endParaRP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 flipV="1">
            <a:off x="4116389" y="4110037"/>
            <a:ext cx="585788" cy="0"/>
          </a:xfrm>
          <a:prstGeom prst="line">
            <a:avLst/>
          </a:prstGeom>
          <a:noFill/>
          <a:ln w="19050">
            <a:solidFill>
              <a:srgbClr val="404040"/>
            </a:solidFill>
            <a:miter lim="800000"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e-DE">
              <a:solidFill>
                <a:srgbClr val="404040"/>
              </a:solidFill>
              <a:latin typeface="+mn-lt"/>
            </a:endParaRP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1201379" y="2927062"/>
            <a:ext cx="5140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dirty="0">
                <a:solidFill>
                  <a:srgbClr val="404040"/>
                </a:solidFill>
                <a:latin typeface="+mn-lt"/>
              </a:rPr>
              <a:t>1:n</a:t>
            </a: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7537452" y="2927062"/>
            <a:ext cx="5140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dirty="0">
                <a:solidFill>
                  <a:srgbClr val="404040"/>
                </a:solidFill>
                <a:latin typeface="+mn-lt"/>
              </a:rPr>
              <a:t>1:n</a:t>
            </a:r>
          </a:p>
        </p:txBody>
      </p:sp>
      <p:sp>
        <p:nvSpPr>
          <p:cNvPr id="12" name="Text Box 23"/>
          <p:cNvSpPr txBox="1">
            <a:spLocks noChangeArrowheads="1"/>
          </p:cNvSpPr>
          <p:nvPr/>
        </p:nvSpPr>
        <p:spPr bwMode="auto">
          <a:xfrm>
            <a:off x="5425427" y="2927062"/>
            <a:ext cx="5140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>
                <a:solidFill>
                  <a:srgbClr val="404040"/>
                </a:solidFill>
                <a:latin typeface="+mn-lt"/>
              </a:rPr>
              <a:t>1:n</a:t>
            </a:r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3313403" y="2927062"/>
            <a:ext cx="5140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>
                <a:solidFill>
                  <a:srgbClr val="404040"/>
                </a:solidFill>
                <a:latin typeface="+mn-lt"/>
              </a:rPr>
              <a:t>1:n</a:t>
            </a:r>
          </a:p>
        </p:txBody>
      </p:sp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4152901" y="3715732"/>
            <a:ext cx="5140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>
                <a:solidFill>
                  <a:srgbClr val="404040"/>
                </a:solidFill>
                <a:latin typeface="+mn-lt"/>
              </a:rPr>
              <a:t>1:n</a:t>
            </a:r>
          </a:p>
        </p:txBody>
      </p:sp>
      <p:sp>
        <p:nvSpPr>
          <p:cNvPr id="15" name="Text Box 26"/>
          <p:cNvSpPr txBox="1">
            <a:spLocks noChangeArrowheads="1"/>
          </p:cNvSpPr>
          <p:nvPr/>
        </p:nvSpPr>
        <p:spPr bwMode="auto">
          <a:xfrm>
            <a:off x="1990727" y="3715732"/>
            <a:ext cx="5140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dirty="0">
                <a:solidFill>
                  <a:srgbClr val="404040"/>
                </a:solidFill>
                <a:latin typeface="+mn-lt"/>
              </a:rPr>
              <a:t>1:n</a:t>
            </a:r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>
            <a:off x="1158875" y="3303508"/>
            <a:ext cx="6705600" cy="0"/>
          </a:xfrm>
          <a:prstGeom prst="line">
            <a:avLst/>
          </a:prstGeom>
          <a:noFill/>
          <a:ln w="19050">
            <a:solidFill>
              <a:srgbClr val="404040"/>
            </a:solidFill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de-DE">
              <a:solidFill>
                <a:srgbClr val="404040"/>
              </a:solidFill>
              <a:latin typeface="+mn-lt"/>
            </a:endParaRPr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>
            <a:off x="7864477" y="3303509"/>
            <a:ext cx="0" cy="514141"/>
          </a:xfrm>
          <a:prstGeom prst="line">
            <a:avLst/>
          </a:prstGeom>
          <a:noFill/>
          <a:ln w="19050">
            <a:solidFill>
              <a:srgbClr val="404040"/>
            </a:solidFill>
            <a:miter lim="800000"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e-DE">
              <a:solidFill>
                <a:srgbClr val="404040"/>
              </a:solidFill>
              <a:latin typeface="+mn-lt"/>
            </a:endParaRPr>
          </a:p>
        </p:txBody>
      </p:sp>
      <p:sp>
        <p:nvSpPr>
          <p:cNvPr id="18" name="Line 12"/>
          <p:cNvSpPr>
            <a:spLocks noChangeShapeType="1"/>
          </p:cNvSpPr>
          <p:nvPr/>
        </p:nvSpPr>
        <p:spPr bwMode="auto">
          <a:xfrm>
            <a:off x="5507039" y="3303509"/>
            <a:ext cx="0" cy="514141"/>
          </a:xfrm>
          <a:prstGeom prst="line">
            <a:avLst/>
          </a:prstGeom>
          <a:noFill/>
          <a:ln w="19050">
            <a:solidFill>
              <a:srgbClr val="404040"/>
            </a:solidFill>
            <a:miter lim="800000"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e-DE">
              <a:solidFill>
                <a:srgbClr val="404040"/>
              </a:solidFill>
              <a:latin typeface="+mn-lt"/>
            </a:endParaRPr>
          </a:p>
        </p:txBody>
      </p:sp>
      <p:sp>
        <p:nvSpPr>
          <p:cNvPr id="19" name="Line 12"/>
          <p:cNvSpPr>
            <a:spLocks noChangeShapeType="1"/>
          </p:cNvSpPr>
          <p:nvPr/>
        </p:nvSpPr>
        <p:spPr bwMode="auto">
          <a:xfrm>
            <a:off x="3292477" y="3303509"/>
            <a:ext cx="0" cy="514141"/>
          </a:xfrm>
          <a:prstGeom prst="line">
            <a:avLst/>
          </a:prstGeom>
          <a:noFill/>
          <a:ln w="19050">
            <a:solidFill>
              <a:srgbClr val="404040"/>
            </a:solidFill>
            <a:miter lim="800000"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e-DE">
              <a:solidFill>
                <a:srgbClr val="404040"/>
              </a:solidFill>
              <a:latin typeface="+mn-lt"/>
            </a:endParaRPr>
          </a:p>
        </p:txBody>
      </p:sp>
      <p:sp>
        <p:nvSpPr>
          <p:cNvPr id="20" name="Line 12"/>
          <p:cNvSpPr>
            <a:spLocks noChangeShapeType="1"/>
          </p:cNvSpPr>
          <p:nvPr/>
        </p:nvSpPr>
        <p:spPr bwMode="auto">
          <a:xfrm>
            <a:off x="1158875" y="3303509"/>
            <a:ext cx="0" cy="514141"/>
          </a:xfrm>
          <a:prstGeom prst="line">
            <a:avLst/>
          </a:prstGeom>
          <a:noFill/>
          <a:ln w="19050">
            <a:solidFill>
              <a:srgbClr val="404040"/>
            </a:solidFill>
            <a:miter lim="800000"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e-DE">
              <a:solidFill>
                <a:srgbClr val="404040"/>
              </a:solidFill>
              <a:latin typeface="+mn-lt"/>
            </a:endParaRPr>
          </a:p>
        </p:txBody>
      </p:sp>
      <p:sp>
        <p:nvSpPr>
          <p:cNvPr id="21" name="Line 12"/>
          <p:cNvSpPr>
            <a:spLocks noChangeShapeType="1"/>
          </p:cNvSpPr>
          <p:nvPr/>
        </p:nvSpPr>
        <p:spPr bwMode="auto">
          <a:xfrm>
            <a:off x="4395789" y="2789368"/>
            <a:ext cx="0" cy="514141"/>
          </a:xfrm>
          <a:prstGeom prst="line">
            <a:avLst/>
          </a:prstGeom>
          <a:noFill/>
          <a:ln w="19050">
            <a:solidFill>
              <a:srgbClr val="404040"/>
            </a:solidFill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de-DE">
              <a:solidFill>
                <a:srgbClr val="404040"/>
              </a:solidFill>
              <a:latin typeface="+mn-lt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543301" y="2450813"/>
            <a:ext cx="1708151" cy="338554"/>
          </a:xfrm>
          <a:prstGeom prst="rect">
            <a:avLst/>
          </a:prstGeom>
          <a:noFill/>
          <a:ln w="19050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algn="ctr" eaLnBrk="0" hangingPunct="0">
              <a:defRPr kumimoji="1" sz="1600" b="1">
                <a:latin typeface="+mn-lt"/>
              </a:defRPr>
            </a:lvl1pPr>
          </a:lstStyle>
          <a:p>
            <a:r>
              <a:rPr lang="de-DE" dirty="0">
                <a:solidFill>
                  <a:srgbClr val="404040"/>
                </a:solidFill>
              </a:rPr>
              <a:t>Mandant</a:t>
            </a: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2516189" y="3817650"/>
            <a:ext cx="1600200" cy="584775"/>
          </a:xfrm>
          <a:prstGeom prst="rect">
            <a:avLst/>
          </a:prstGeom>
          <a:noFill/>
          <a:ln w="19050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algn="ctr" eaLnBrk="0" hangingPunct="0">
              <a:defRPr kumimoji="1" sz="1600" b="1">
                <a:latin typeface="+mn-lt"/>
              </a:defRPr>
            </a:lvl1pPr>
          </a:lstStyle>
          <a:p>
            <a:r>
              <a:rPr lang="de-DE" dirty="0">
                <a:solidFill>
                  <a:srgbClr val="404040"/>
                </a:solidFill>
              </a:rPr>
              <a:t>Kostenrech-</a:t>
            </a:r>
          </a:p>
          <a:p>
            <a:r>
              <a:rPr lang="de-DE" dirty="0" err="1">
                <a:solidFill>
                  <a:srgbClr val="404040"/>
                </a:solidFill>
              </a:rPr>
              <a:t>nungskreis</a:t>
            </a:r>
            <a:endParaRPr lang="de-DE" dirty="0">
              <a:solidFill>
                <a:srgbClr val="404040"/>
              </a:solidFill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358775" y="3817650"/>
            <a:ext cx="1600200" cy="584775"/>
          </a:xfrm>
          <a:prstGeom prst="rect">
            <a:avLst/>
          </a:prstGeom>
          <a:noFill/>
          <a:ln w="19050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algn="ctr" eaLnBrk="0" hangingPunct="0">
              <a:defRPr kumimoji="1" sz="1600" b="1">
                <a:latin typeface="+mn-lt"/>
              </a:defRPr>
            </a:lvl1pPr>
          </a:lstStyle>
          <a:p>
            <a:r>
              <a:rPr lang="de-DE" dirty="0">
                <a:solidFill>
                  <a:srgbClr val="404040"/>
                </a:solidFill>
              </a:rPr>
              <a:t>Ergebnis-</a:t>
            </a:r>
          </a:p>
          <a:p>
            <a:r>
              <a:rPr lang="de-DE" dirty="0" err="1">
                <a:solidFill>
                  <a:srgbClr val="404040"/>
                </a:solidFill>
              </a:rPr>
              <a:t>bereich</a:t>
            </a:r>
            <a:endParaRPr lang="de-DE" dirty="0">
              <a:solidFill>
                <a:srgbClr val="404040"/>
              </a:solidFill>
            </a:endParaRP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7064377" y="3817650"/>
            <a:ext cx="1600200" cy="584775"/>
          </a:xfrm>
          <a:prstGeom prst="rect">
            <a:avLst/>
          </a:prstGeom>
          <a:noFill/>
          <a:ln w="19050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algn="ctr" eaLnBrk="0" hangingPunct="0">
              <a:defRPr kumimoji="1" sz="1600" b="1">
                <a:latin typeface="+mn-lt"/>
              </a:defRPr>
            </a:lvl1pPr>
          </a:lstStyle>
          <a:p>
            <a:r>
              <a:rPr lang="de-DE">
                <a:solidFill>
                  <a:srgbClr val="404040"/>
                </a:solidFill>
              </a:rPr>
              <a:t>Geschäfts-</a:t>
            </a:r>
          </a:p>
          <a:p>
            <a:r>
              <a:rPr lang="de-DE">
                <a:solidFill>
                  <a:srgbClr val="404040"/>
                </a:solidFill>
              </a:rPr>
              <a:t>bereich</a:t>
            </a: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4718051" y="3822412"/>
            <a:ext cx="1600200" cy="584775"/>
          </a:xfrm>
          <a:prstGeom prst="rect">
            <a:avLst/>
          </a:prstGeom>
          <a:noFill/>
          <a:ln w="19050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algn="ctr" eaLnBrk="0" hangingPunct="0">
              <a:defRPr kumimoji="1" sz="1600" b="1">
                <a:latin typeface="+mn-lt"/>
              </a:defRPr>
            </a:lvl1pPr>
          </a:lstStyle>
          <a:p>
            <a:r>
              <a:rPr lang="de-DE">
                <a:solidFill>
                  <a:srgbClr val="404040"/>
                </a:solidFill>
              </a:rPr>
              <a:t>Buchungs-</a:t>
            </a:r>
          </a:p>
          <a:p>
            <a:r>
              <a:rPr lang="de-DE">
                <a:solidFill>
                  <a:srgbClr val="404040"/>
                </a:solidFill>
              </a:rPr>
              <a:t>kreis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3713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Beispiel: Die </a:t>
            </a:r>
            <a:r>
              <a:rPr lang="de-DE" dirty="0" err="1"/>
              <a:t>WheelerSAP</a:t>
            </a:r>
            <a:r>
              <a:rPr lang="de-DE" dirty="0"/>
              <a:t> AG – Hard Facts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58775" y="1440410"/>
            <a:ext cx="7848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rgbClr val="404040"/>
              </a:buClr>
            </a:pPr>
            <a:r>
              <a:rPr lang="de-DE" b="1" dirty="0">
                <a:solidFill>
                  <a:srgbClr val="404040"/>
                </a:solidFill>
              </a:rPr>
              <a:t>4 Landesgesellschaften</a:t>
            </a:r>
          </a:p>
          <a:p>
            <a:pPr marL="461963" lvl="1" indent="-285750">
              <a:spcBef>
                <a:spcPts val="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</a:rPr>
              <a:t>Europa: Deutschland und Spanien</a:t>
            </a:r>
          </a:p>
          <a:p>
            <a:pPr marL="461963" lvl="1" indent="-285750">
              <a:spcBef>
                <a:spcPts val="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</a:rPr>
              <a:t>Nordamerika: Kanada und USA</a:t>
            </a:r>
          </a:p>
          <a:p>
            <a:pPr lvl="2" indent="0">
              <a:spcBef>
                <a:spcPts val="0"/>
              </a:spcBef>
              <a:buClr>
                <a:srgbClr val="404040"/>
              </a:buClr>
              <a:buNone/>
            </a:pPr>
            <a:endParaRPr lang="de-DE" dirty="0">
              <a:solidFill>
                <a:srgbClr val="404040"/>
              </a:solidFill>
            </a:endParaRPr>
          </a:p>
          <a:p>
            <a:pPr>
              <a:spcBef>
                <a:spcPts val="0"/>
              </a:spcBef>
              <a:buClr>
                <a:srgbClr val="404040"/>
              </a:buClr>
            </a:pPr>
            <a:r>
              <a:rPr lang="de-DE" b="1" dirty="0">
                <a:solidFill>
                  <a:srgbClr val="404040"/>
                </a:solidFill>
              </a:rPr>
              <a:t>3 Geschäftsbereiche</a:t>
            </a:r>
          </a:p>
          <a:p>
            <a:pPr marL="646113" lvl="2" indent="-285750">
              <a:spcBef>
                <a:spcPts val="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</a:rPr>
              <a:t>PKW</a:t>
            </a:r>
          </a:p>
          <a:p>
            <a:pPr marL="646113" lvl="2" indent="-285750">
              <a:spcBef>
                <a:spcPts val="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</a:rPr>
              <a:t>Maschinenbau</a:t>
            </a:r>
          </a:p>
          <a:p>
            <a:pPr marL="646113" lvl="2" indent="-285750">
              <a:spcBef>
                <a:spcPts val="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</a:rPr>
              <a:t>Fahrrad</a:t>
            </a:r>
          </a:p>
          <a:p>
            <a:pPr lvl="2" indent="0">
              <a:spcBef>
                <a:spcPts val="0"/>
              </a:spcBef>
              <a:buClr>
                <a:srgbClr val="404040"/>
              </a:buClr>
              <a:buNone/>
            </a:pPr>
            <a:endParaRPr lang="de-DE" dirty="0">
              <a:solidFill>
                <a:srgbClr val="404040"/>
              </a:solidFill>
            </a:endParaRPr>
          </a:p>
          <a:p>
            <a:pPr>
              <a:spcBef>
                <a:spcPts val="0"/>
              </a:spcBef>
              <a:buClr>
                <a:srgbClr val="404040"/>
              </a:buClr>
            </a:pPr>
            <a:r>
              <a:rPr lang="de-DE" b="1" dirty="0">
                <a:solidFill>
                  <a:srgbClr val="404040"/>
                </a:solidFill>
              </a:rPr>
              <a:t>Annahmen</a:t>
            </a:r>
          </a:p>
          <a:p>
            <a:pPr marL="285750" indent="-285750">
              <a:spcBef>
                <a:spcPts val="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</a:rPr>
              <a:t>Deutschland und USA deutlich umsatzstärker</a:t>
            </a:r>
          </a:p>
          <a:p>
            <a:pPr marL="285750" indent="-285750">
              <a:spcBef>
                <a:spcPts val="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</a:rPr>
              <a:t>Die Landesgesellschaften sind in den verschiedenen Geschäftsbereichen tätig</a:t>
            </a:r>
          </a:p>
          <a:p>
            <a:pPr marL="285750" indent="-285750">
              <a:spcBef>
                <a:spcPts val="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</a:rPr>
              <a:t>Starke Leistungsverflechtung zwischen den Landesgesellschaften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0355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oup 1514"/>
          <p:cNvPicPr>
            <a:picLocks noChangeAspect="1" noChangeArrowheads="1"/>
          </p:cNvPicPr>
          <p:nvPr/>
        </p:nvPicPr>
        <p:blipFill>
          <a:blip r:embed="rId2" cstate="print">
            <a:lum bright="30000"/>
            <a:grayscl/>
          </a:blip>
          <a:srcRect/>
          <a:stretch>
            <a:fillRect/>
          </a:stretch>
        </p:blipFill>
        <p:spPr bwMode="auto">
          <a:xfrm>
            <a:off x="358774" y="1371602"/>
            <a:ext cx="8480425" cy="431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Rechteck 36"/>
          <p:cNvSpPr/>
          <p:nvPr/>
        </p:nvSpPr>
        <p:spPr>
          <a:xfrm>
            <a:off x="3676650" y="5143500"/>
            <a:ext cx="3427064" cy="1114425"/>
          </a:xfrm>
          <a:prstGeom prst="rect">
            <a:avLst/>
          </a:prstGeom>
          <a:solidFill>
            <a:schemeClr val="tx2"/>
          </a:solidFill>
          <a:ln w="9525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</p:spPr>
        <p:txBody>
          <a:bodyPr/>
          <a:lstStyle/>
          <a:p>
            <a:r>
              <a:rPr lang="de-DE" dirty="0"/>
              <a:t>Beispiel: Die </a:t>
            </a:r>
            <a:r>
              <a:rPr lang="de-DE" dirty="0" err="1"/>
              <a:t>WheelerSAP</a:t>
            </a:r>
            <a:r>
              <a:rPr lang="de-DE" dirty="0"/>
              <a:t> AG – FI-Sicht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9" name="Rechteckige Legende 8"/>
          <p:cNvSpPr/>
          <p:nvPr/>
        </p:nvSpPr>
        <p:spPr>
          <a:xfrm>
            <a:off x="358775" y="1371601"/>
            <a:ext cx="1527175" cy="1266825"/>
          </a:xfrm>
          <a:prstGeom prst="wedgeRectCallout">
            <a:avLst>
              <a:gd name="adj1" fmla="val 75058"/>
              <a:gd name="adj2" fmla="val 16892"/>
            </a:avLst>
          </a:prstGeom>
          <a:solidFill>
            <a:schemeClr val="tx2"/>
          </a:solidFill>
          <a:ln w="9525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1200" dirty="0">
                <a:solidFill>
                  <a:schemeClr val="bg1"/>
                </a:solidFill>
              </a:rPr>
              <a:t>Buchungskreis</a:t>
            </a:r>
          </a:p>
          <a:p>
            <a:pPr algn="ctr"/>
            <a:r>
              <a:rPr lang="de-DE" sz="1200" dirty="0">
                <a:solidFill>
                  <a:schemeClr val="bg1"/>
                </a:solidFill>
              </a:rPr>
              <a:t>4000 (Kanada)</a:t>
            </a:r>
          </a:p>
        </p:txBody>
      </p:sp>
      <p:sp>
        <p:nvSpPr>
          <p:cNvPr id="10" name="Rechteckige Legende 9"/>
          <p:cNvSpPr/>
          <p:nvPr/>
        </p:nvSpPr>
        <p:spPr>
          <a:xfrm>
            <a:off x="358775" y="2898252"/>
            <a:ext cx="1527175" cy="1476000"/>
          </a:xfrm>
          <a:prstGeom prst="wedgeRectCallout">
            <a:avLst>
              <a:gd name="adj1" fmla="val 77296"/>
              <a:gd name="adj2" fmla="val -63981"/>
            </a:avLst>
          </a:prstGeom>
          <a:solidFill>
            <a:schemeClr val="tx2"/>
          </a:solidFill>
          <a:ln w="9525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1200" dirty="0">
                <a:solidFill>
                  <a:schemeClr val="bg1"/>
                </a:solidFill>
              </a:rPr>
              <a:t>Buchungskreis</a:t>
            </a:r>
          </a:p>
          <a:p>
            <a:pPr algn="ctr"/>
            <a:r>
              <a:rPr lang="de-DE" sz="1200" dirty="0">
                <a:solidFill>
                  <a:schemeClr val="bg1"/>
                </a:solidFill>
              </a:rPr>
              <a:t>3000 (USA)</a:t>
            </a:r>
          </a:p>
        </p:txBody>
      </p:sp>
      <p:sp>
        <p:nvSpPr>
          <p:cNvPr id="11" name="Rechteckige Legende 10"/>
          <p:cNvSpPr/>
          <p:nvPr/>
        </p:nvSpPr>
        <p:spPr>
          <a:xfrm>
            <a:off x="3220464" y="2898252"/>
            <a:ext cx="1527175" cy="1476000"/>
          </a:xfrm>
          <a:prstGeom prst="wedgeRectCallout">
            <a:avLst>
              <a:gd name="adj1" fmla="val 17586"/>
              <a:gd name="adj2" fmla="val -68731"/>
            </a:avLst>
          </a:prstGeom>
          <a:solidFill>
            <a:schemeClr val="tx2"/>
          </a:solidFill>
          <a:ln w="9525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1200" dirty="0">
                <a:solidFill>
                  <a:schemeClr val="bg1"/>
                </a:solidFill>
              </a:rPr>
              <a:t>Buchungskreis</a:t>
            </a:r>
          </a:p>
          <a:p>
            <a:pPr algn="ctr"/>
            <a:r>
              <a:rPr lang="de-DE" sz="1200" dirty="0">
                <a:solidFill>
                  <a:schemeClr val="bg1"/>
                </a:solidFill>
              </a:rPr>
              <a:t>2000 (Spanien)</a:t>
            </a:r>
          </a:p>
        </p:txBody>
      </p:sp>
      <p:sp>
        <p:nvSpPr>
          <p:cNvPr id="12" name="Rechteckige Legende 11"/>
          <p:cNvSpPr/>
          <p:nvPr/>
        </p:nvSpPr>
        <p:spPr>
          <a:xfrm>
            <a:off x="5706489" y="2200274"/>
            <a:ext cx="1527175" cy="1266825"/>
          </a:xfrm>
          <a:prstGeom prst="wedgeRectCallout">
            <a:avLst>
              <a:gd name="adj1" fmla="val -133770"/>
              <a:gd name="adj2" fmla="val -32576"/>
            </a:avLst>
          </a:prstGeom>
          <a:solidFill>
            <a:schemeClr val="tx2"/>
          </a:solidFill>
          <a:ln w="9525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1200" dirty="0">
                <a:solidFill>
                  <a:schemeClr val="bg1"/>
                </a:solidFill>
              </a:rPr>
              <a:t>Buchungskreis</a:t>
            </a:r>
          </a:p>
          <a:p>
            <a:pPr algn="ctr"/>
            <a:r>
              <a:rPr lang="de-DE" sz="1200" dirty="0">
                <a:solidFill>
                  <a:schemeClr val="bg1"/>
                </a:solidFill>
              </a:rPr>
              <a:t>1000 (Deutschland)</a:t>
            </a:r>
          </a:p>
        </p:txBody>
      </p:sp>
      <p:sp>
        <p:nvSpPr>
          <p:cNvPr id="13" name="Rechteck 12"/>
          <p:cNvSpPr/>
          <p:nvPr/>
        </p:nvSpPr>
        <p:spPr>
          <a:xfrm>
            <a:off x="5724073" y="5536412"/>
            <a:ext cx="1267277" cy="276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>
                <a:solidFill>
                  <a:srgbClr val="404040"/>
                </a:solidFill>
              </a:rPr>
              <a:t>Maschinenbau</a:t>
            </a:r>
          </a:p>
        </p:txBody>
      </p:sp>
      <p:sp>
        <p:nvSpPr>
          <p:cNvPr id="14" name="Rechteck 13"/>
          <p:cNvSpPr/>
          <p:nvPr/>
        </p:nvSpPr>
        <p:spPr>
          <a:xfrm>
            <a:off x="5724073" y="5229234"/>
            <a:ext cx="1267277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>
                <a:solidFill>
                  <a:srgbClr val="404040"/>
                </a:solidFill>
              </a:rPr>
              <a:t>PKW</a:t>
            </a:r>
          </a:p>
        </p:txBody>
      </p:sp>
      <p:sp>
        <p:nvSpPr>
          <p:cNvPr id="16" name="Rechteck 15"/>
          <p:cNvSpPr/>
          <p:nvPr/>
        </p:nvSpPr>
        <p:spPr>
          <a:xfrm>
            <a:off x="5724073" y="5843590"/>
            <a:ext cx="1267277" cy="2762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>
                <a:solidFill>
                  <a:srgbClr val="404040"/>
                </a:solidFill>
              </a:rPr>
              <a:t>Fahrräder</a:t>
            </a:r>
          </a:p>
        </p:txBody>
      </p:sp>
      <p:sp>
        <p:nvSpPr>
          <p:cNvPr id="17" name="Rechteck 16"/>
          <p:cNvSpPr/>
          <p:nvPr/>
        </p:nvSpPr>
        <p:spPr>
          <a:xfrm>
            <a:off x="3819525" y="5400676"/>
            <a:ext cx="2076287" cy="54769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>
                <a:solidFill>
                  <a:schemeClr val="bg1"/>
                </a:solidFill>
              </a:rPr>
              <a:t>Geschäftsbereiche</a:t>
            </a:r>
          </a:p>
          <a:p>
            <a:r>
              <a:rPr lang="de-DE" sz="1050" dirty="0">
                <a:solidFill>
                  <a:schemeClr val="bg1"/>
                </a:solidFill>
              </a:rPr>
              <a:t>(Buchungskreisunabhängig)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488724" y="3674254"/>
            <a:ext cx="1267277" cy="276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>
                <a:solidFill>
                  <a:srgbClr val="404040"/>
                </a:solidFill>
              </a:rPr>
              <a:t>Maschinenbau</a:t>
            </a:r>
          </a:p>
        </p:txBody>
      </p:sp>
      <p:sp>
        <p:nvSpPr>
          <p:cNvPr id="19" name="Rechteck 18"/>
          <p:cNvSpPr/>
          <p:nvPr/>
        </p:nvSpPr>
        <p:spPr>
          <a:xfrm>
            <a:off x="488724" y="3367076"/>
            <a:ext cx="1267277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>
                <a:solidFill>
                  <a:srgbClr val="404040"/>
                </a:solidFill>
              </a:rPr>
              <a:t>PKW</a:t>
            </a:r>
          </a:p>
        </p:txBody>
      </p:sp>
      <p:sp>
        <p:nvSpPr>
          <p:cNvPr id="20" name="Rechteck 19"/>
          <p:cNvSpPr/>
          <p:nvPr/>
        </p:nvSpPr>
        <p:spPr>
          <a:xfrm>
            <a:off x="488724" y="3981432"/>
            <a:ext cx="1267277" cy="2762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>
                <a:solidFill>
                  <a:srgbClr val="404040"/>
                </a:solidFill>
              </a:rPr>
              <a:t>Fahrräder</a:t>
            </a:r>
          </a:p>
        </p:txBody>
      </p:sp>
      <p:sp>
        <p:nvSpPr>
          <p:cNvPr id="21" name="Rechteck 20"/>
          <p:cNvSpPr/>
          <p:nvPr/>
        </p:nvSpPr>
        <p:spPr>
          <a:xfrm>
            <a:off x="3350413" y="3674254"/>
            <a:ext cx="1267277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>
                <a:solidFill>
                  <a:srgbClr val="404040"/>
                </a:solidFill>
              </a:rPr>
              <a:t>PKW</a:t>
            </a:r>
          </a:p>
        </p:txBody>
      </p:sp>
      <p:sp>
        <p:nvSpPr>
          <p:cNvPr id="22" name="Rechteck 21"/>
          <p:cNvSpPr/>
          <p:nvPr/>
        </p:nvSpPr>
        <p:spPr>
          <a:xfrm>
            <a:off x="3350413" y="3981432"/>
            <a:ext cx="1267277" cy="2762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>
                <a:solidFill>
                  <a:srgbClr val="404040"/>
                </a:solidFill>
              </a:rPr>
              <a:t>Fahrräder</a:t>
            </a:r>
          </a:p>
        </p:txBody>
      </p:sp>
      <p:sp>
        <p:nvSpPr>
          <p:cNvPr id="23" name="Rechteck 22"/>
          <p:cNvSpPr/>
          <p:nvPr/>
        </p:nvSpPr>
        <p:spPr>
          <a:xfrm>
            <a:off x="488724" y="1866901"/>
            <a:ext cx="1267277" cy="2762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>
                <a:solidFill>
                  <a:srgbClr val="404040"/>
                </a:solidFill>
              </a:rPr>
              <a:t>Fahrräder</a:t>
            </a:r>
          </a:p>
        </p:txBody>
      </p:sp>
      <p:sp>
        <p:nvSpPr>
          <p:cNvPr id="28" name="Rechteck 27"/>
          <p:cNvSpPr/>
          <p:nvPr/>
        </p:nvSpPr>
        <p:spPr>
          <a:xfrm>
            <a:off x="5836437" y="3006335"/>
            <a:ext cx="1267277" cy="276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>
                <a:solidFill>
                  <a:srgbClr val="404040"/>
                </a:solidFill>
              </a:rPr>
              <a:t>Maschinenbau</a:t>
            </a:r>
          </a:p>
        </p:txBody>
      </p:sp>
      <p:sp>
        <p:nvSpPr>
          <p:cNvPr id="29" name="Rechteck 28"/>
          <p:cNvSpPr/>
          <p:nvPr/>
        </p:nvSpPr>
        <p:spPr>
          <a:xfrm>
            <a:off x="5836439" y="2695574"/>
            <a:ext cx="1267277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>
                <a:solidFill>
                  <a:srgbClr val="404040"/>
                </a:solidFill>
              </a:rPr>
              <a:t>PKW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2548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</p:spPr>
        <p:txBody>
          <a:bodyPr/>
          <a:lstStyle/>
          <a:p>
            <a:r>
              <a:rPr lang="de-DE" dirty="0"/>
              <a:t>Mögliche Gestaltungen der Kostenrechnung – Zwei Extreme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pic>
        <p:nvPicPr>
          <p:cNvPr id="8" name="Group 1514"/>
          <p:cNvPicPr>
            <a:picLocks noChangeAspect="1" noChangeArrowheads="1"/>
          </p:cNvPicPr>
          <p:nvPr/>
        </p:nvPicPr>
        <p:blipFill>
          <a:blip r:embed="rId2" cstate="print">
            <a:lum bright="30000"/>
            <a:grayscl/>
          </a:blip>
          <a:srcRect/>
          <a:stretch>
            <a:fillRect/>
          </a:stretch>
        </p:blipFill>
        <p:spPr bwMode="auto">
          <a:xfrm>
            <a:off x="358774" y="2445479"/>
            <a:ext cx="4213225" cy="2141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Line 30"/>
          <p:cNvSpPr>
            <a:spLocks noChangeShapeType="1"/>
          </p:cNvSpPr>
          <p:nvPr/>
        </p:nvSpPr>
        <p:spPr bwMode="auto">
          <a:xfrm>
            <a:off x="0" y="1778000"/>
            <a:ext cx="9144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Line 31"/>
          <p:cNvSpPr>
            <a:spLocks noChangeShapeType="1"/>
          </p:cNvSpPr>
          <p:nvPr/>
        </p:nvSpPr>
        <p:spPr bwMode="auto">
          <a:xfrm>
            <a:off x="4572000" y="1778001"/>
            <a:ext cx="0" cy="4500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4" name="Group 1514"/>
          <p:cNvPicPr>
            <a:picLocks noChangeAspect="1" noChangeArrowheads="1"/>
          </p:cNvPicPr>
          <p:nvPr/>
        </p:nvPicPr>
        <p:blipFill>
          <a:blip r:embed="rId2" cstate="print">
            <a:lum bright="30000"/>
            <a:grayscl/>
          </a:blip>
          <a:srcRect/>
          <a:stretch>
            <a:fillRect/>
          </a:stretch>
        </p:blipFill>
        <p:spPr bwMode="auto">
          <a:xfrm>
            <a:off x="4747894" y="2445479"/>
            <a:ext cx="4213225" cy="2141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Gleichschenkliges Dreieck 14"/>
          <p:cNvSpPr/>
          <p:nvPr/>
        </p:nvSpPr>
        <p:spPr>
          <a:xfrm flipV="1">
            <a:off x="1798636" y="5182822"/>
            <a:ext cx="1333500" cy="180000"/>
          </a:xfrm>
          <a:prstGeom prst="triangl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358774" y="5465675"/>
            <a:ext cx="4203702" cy="32932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266700" indent="-266700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</a:pPr>
            <a:r>
              <a:rPr lang="de-DE" sz="1400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Enormer Aufwand für Konzernkostenrechnung</a:t>
            </a:r>
          </a:p>
        </p:txBody>
      </p:sp>
      <p:sp>
        <p:nvSpPr>
          <p:cNvPr id="17" name="Gleichschenkliges Dreieck 16"/>
          <p:cNvSpPr/>
          <p:nvPr/>
        </p:nvSpPr>
        <p:spPr>
          <a:xfrm flipV="1">
            <a:off x="6187756" y="5182822"/>
            <a:ext cx="1333500" cy="180000"/>
          </a:xfrm>
          <a:prstGeom prst="triangl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4747894" y="5465675"/>
            <a:ext cx="4203702" cy="32932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266700" indent="-266700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</a:pPr>
            <a:r>
              <a:rPr lang="de-DE" sz="1400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Bedürfnisse der LG bleiben unberücksichtigt</a:t>
            </a:r>
          </a:p>
        </p:txBody>
      </p:sp>
      <p:sp>
        <p:nvSpPr>
          <p:cNvPr id="19" name="Rechteck 18"/>
          <p:cNvSpPr/>
          <p:nvPr/>
        </p:nvSpPr>
        <p:spPr>
          <a:xfrm>
            <a:off x="358774" y="1453765"/>
            <a:ext cx="3946526" cy="32423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>
                <a:solidFill>
                  <a:srgbClr val="404040"/>
                </a:solidFill>
              </a:rPr>
              <a:t>Parallele Lösung</a:t>
            </a:r>
          </a:p>
        </p:txBody>
      </p:sp>
      <p:sp>
        <p:nvSpPr>
          <p:cNvPr id="20" name="Rechteck 19"/>
          <p:cNvSpPr/>
          <p:nvPr/>
        </p:nvSpPr>
        <p:spPr>
          <a:xfrm>
            <a:off x="1059493" y="4166021"/>
            <a:ext cx="1224283" cy="40957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404040"/>
                </a:solidFill>
              </a:rPr>
              <a:t>Buchungskreis 4000</a:t>
            </a:r>
          </a:p>
        </p:txBody>
      </p:sp>
      <p:sp>
        <p:nvSpPr>
          <p:cNvPr id="21" name="Rechteck 20"/>
          <p:cNvSpPr/>
          <p:nvPr/>
        </p:nvSpPr>
        <p:spPr>
          <a:xfrm>
            <a:off x="349562" y="4640031"/>
            <a:ext cx="1224283" cy="40957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404040"/>
                </a:solidFill>
              </a:rPr>
              <a:t>Buchungskreis 3000</a:t>
            </a:r>
          </a:p>
        </p:txBody>
      </p:sp>
      <p:sp>
        <p:nvSpPr>
          <p:cNvPr id="22" name="Rechteck 21"/>
          <p:cNvSpPr/>
          <p:nvPr/>
        </p:nvSpPr>
        <p:spPr>
          <a:xfrm>
            <a:off x="2479354" y="4166021"/>
            <a:ext cx="1224283" cy="40957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404040"/>
                </a:solidFill>
              </a:rPr>
              <a:t>Buchungskreis 1000</a:t>
            </a:r>
          </a:p>
        </p:txBody>
      </p:sp>
      <p:sp>
        <p:nvSpPr>
          <p:cNvPr id="23" name="Rechteck 22"/>
          <p:cNvSpPr/>
          <p:nvPr/>
        </p:nvSpPr>
        <p:spPr>
          <a:xfrm>
            <a:off x="1769424" y="4640031"/>
            <a:ext cx="1224283" cy="40957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404040"/>
                </a:solidFill>
              </a:rPr>
              <a:t>Buchungskreis 2000</a:t>
            </a:r>
          </a:p>
        </p:txBody>
      </p:sp>
      <p:sp>
        <p:nvSpPr>
          <p:cNvPr id="24" name="Rechteck 23"/>
          <p:cNvSpPr/>
          <p:nvPr/>
        </p:nvSpPr>
        <p:spPr>
          <a:xfrm>
            <a:off x="5888935" y="4166021"/>
            <a:ext cx="1224283" cy="40957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404040"/>
                </a:solidFill>
              </a:rPr>
              <a:t>Buchungskreis 4000 (Kanada)</a:t>
            </a:r>
          </a:p>
        </p:txBody>
      </p:sp>
      <p:sp>
        <p:nvSpPr>
          <p:cNvPr id="25" name="Rechteck 24"/>
          <p:cNvSpPr/>
          <p:nvPr/>
        </p:nvSpPr>
        <p:spPr>
          <a:xfrm>
            <a:off x="5182075" y="4640031"/>
            <a:ext cx="1224283" cy="40957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404040"/>
                </a:solidFill>
              </a:rPr>
              <a:t>Buchungskreis 3000 (USA)</a:t>
            </a:r>
          </a:p>
        </p:txBody>
      </p:sp>
      <p:sp>
        <p:nvSpPr>
          <p:cNvPr id="26" name="Rechteck 25"/>
          <p:cNvSpPr/>
          <p:nvPr/>
        </p:nvSpPr>
        <p:spPr>
          <a:xfrm>
            <a:off x="7302655" y="4166021"/>
            <a:ext cx="1224283" cy="40957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404040"/>
                </a:solidFill>
              </a:rPr>
              <a:t>Buchungskreis 1000 (GER)</a:t>
            </a:r>
          </a:p>
        </p:txBody>
      </p:sp>
      <p:sp>
        <p:nvSpPr>
          <p:cNvPr id="27" name="Rechteck 26"/>
          <p:cNvSpPr/>
          <p:nvPr/>
        </p:nvSpPr>
        <p:spPr>
          <a:xfrm>
            <a:off x="6595795" y="4640031"/>
            <a:ext cx="1224283" cy="40957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404040"/>
                </a:solidFill>
              </a:rPr>
              <a:t>Buchungskreis 2000 (Spanien)</a:t>
            </a:r>
          </a:p>
        </p:txBody>
      </p:sp>
      <p:sp>
        <p:nvSpPr>
          <p:cNvPr id="30" name="Rechteck 29"/>
          <p:cNvSpPr/>
          <p:nvPr/>
        </p:nvSpPr>
        <p:spPr>
          <a:xfrm>
            <a:off x="4747894" y="1453765"/>
            <a:ext cx="3946526" cy="32423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>
                <a:solidFill>
                  <a:srgbClr val="404040"/>
                </a:solidFill>
              </a:rPr>
              <a:t>Zentrale Lösung</a:t>
            </a:r>
          </a:p>
        </p:txBody>
      </p:sp>
      <p:sp>
        <p:nvSpPr>
          <p:cNvPr id="31" name="Abgerundetes Rechteck 30"/>
          <p:cNvSpPr>
            <a:spLocks noChangeArrowheads="1"/>
          </p:cNvSpPr>
          <p:nvPr/>
        </p:nvSpPr>
        <p:spPr bwMode="auto">
          <a:xfrm>
            <a:off x="1770591" y="2315298"/>
            <a:ext cx="1205862" cy="44294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200" dirty="0">
                <a:solidFill>
                  <a:schemeClr val="bg1"/>
                </a:solidFill>
                <a:latin typeface="+mn-lt"/>
                <a:ea typeface="MS Gothic" pitchFamily="49" charset="-128"/>
                <a:cs typeface="TUM Neue Helvetica 55 Regular"/>
              </a:rPr>
              <a:t>KRK 2000</a:t>
            </a:r>
          </a:p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200" dirty="0">
                <a:solidFill>
                  <a:schemeClr val="bg1"/>
                </a:solidFill>
                <a:latin typeface="+mn-lt"/>
                <a:ea typeface="MS Gothic" pitchFamily="49" charset="-128"/>
                <a:cs typeface="TUM Neue Helvetica 55 Regular"/>
              </a:rPr>
              <a:t>(Spanien)</a:t>
            </a:r>
          </a:p>
        </p:txBody>
      </p:sp>
      <p:sp>
        <p:nvSpPr>
          <p:cNvPr id="32" name="Abgerundetes Rechteck 31"/>
          <p:cNvSpPr>
            <a:spLocks noChangeArrowheads="1"/>
          </p:cNvSpPr>
          <p:nvPr/>
        </p:nvSpPr>
        <p:spPr bwMode="auto">
          <a:xfrm>
            <a:off x="2476499" y="1838419"/>
            <a:ext cx="1205862" cy="44294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200" dirty="0">
                <a:solidFill>
                  <a:schemeClr val="bg1"/>
                </a:solidFill>
                <a:latin typeface="+mn-lt"/>
                <a:ea typeface="MS Gothic" pitchFamily="49" charset="-128"/>
                <a:cs typeface="TUM Neue Helvetica 55 Regular"/>
              </a:rPr>
              <a:t>KRK 1000</a:t>
            </a:r>
          </a:p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200" dirty="0">
                <a:solidFill>
                  <a:schemeClr val="bg1"/>
                </a:solidFill>
                <a:latin typeface="+mn-lt"/>
                <a:ea typeface="MS Gothic" pitchFamily="49" charset="-128"/>
                <a:cs typeface="TUM Neue Helvetica 55 Regular"/>
              </a:rPr>
              <a:t>(Deutschland)</a:t>
            </a:r>
          </a:p>
        </p:txBody>
      </p:sp>
      <p:sp>
        <p:nvSpPr>
          <p:cNvPr id="33" name="Abgerundetes Rechteck 32"/>
          <p:cNvSpPr>
            <a:spLocks noChangeArrowheads="1"/>
          </p:cNvSpPr>
          <p:nvPr/>
        </p:nvSpPr>
        <p:spPr bwMode="auto">
          <a:xfrm>
            <a:off x="358773" y="2315298"/>
            <a:ext cx="1205862" cy="44294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200" dirty="0">
                <a:solidFill>
                  <a:schemeClr val="bg1"/>
                </a:solidFill>
                <a:latin typeface="+mn-lt"/>
                <a:ea typeface="MS Gothic" pitchFamily="49" charset="-128"/>
                <a:cs typeface="TUM Neue Helvetica 55 Regular"/>
              </a:rPr>
              <a:t>KRK 3000</a:t>
            </a:r>
          </a:p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200" dirty="0">
                <a:solidFill>
                  <a:schemeClr val="bg1"/>
                </a:solidFill>
                <a:latin typeface="+mn-lt"/>
                <a:ea typeface="MS Gothic" pitchFamily="49" charset="-128"/>
                <a:cs typeface="TUM Neue Helvetica 55 Regular"/>
              </a:rPr>
              <a:t>(USA)</a:t>
            </a:r>
          </a:p>
        </p:txBody>
      </p:sp>
      <p:sp>
        <p:nvSpPr>
          <p:cNvPr id="34" name="Abgerundetes Rechteck 33"/>
          <p:cNvSpPr>
            <a:spLocks noChangeArrowheads="1"/>
          </p:cNvSpPr>
          <p:nvPr/>
        </p:nvSpPr>
        <p:spPr bwMode="auto">
          <a:xfrm>
            <a:off x="1064682" y="1838419"/>
            <a:ext cx="1205862" cy="44294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200" dirty="0">
                <a:solidFill>
                  <a:schemeClr val="bg1"/>
                </a:solidFill>
                <a:latin typeface="+mn-lt"/>
                <a:ea typeface="MS Gothic" pitchFamily="49" charset="-128"/>
                <a:cs typeface="TUM Neue Helvetica 55 Regular"/>
              </a:rPr>
              <a:t>KRK 4000</a:t>
            </a:r>
          </a:p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200" dirty="0">
                <a:solidFill>
                  <a:schemeClr val="bg1"/>
                </a:solidFill>
                <a:latin typeface="+mn-lt"/>
                <a:ea typeface="MS Gothic" pitchFamily="49" charset="-128"/>
                <a:cs typeface="TUM Neue Helvetica 55 Regular"/>
              </a:rPr>
              <a:t>(Kanada)</a:t>
            </a:r>
          </a:p>
        </p:txBody>
      </p:sp>
      <p:sp>
        <p:nvSpPr>
          <p:cNvPr id="35" name="Abgerundetes Rechteck 34"/>
          <p:cNvSpPr>
            <a:spLocks noChangeArrowheads="1"/>
          </p:cNvSpPr>
          <p:nvPr/>
        </p:nvSpPr>
        <p:spPr bwMode="auto">
          <a:xfrm>
            <a:off x="5103179" y="1838419"/>
            <a:ext cx="3502654" cy="44294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200" dirty="0">
                <a:solidFill>
                  <a:schemeClr val="bg1"/>
                </a:solidFill>
                <a:latin typeface="+mn-lt"/>
                <a:ea typeface="MS Gothic" pitchFamily="49" charset="-128"/>
                <a:cs typeface="TUM Neue Helvetica 55 Regular"/>
              </a:rPr>
              <a:t>Kostenrechnungskreis 1000</a:t>
            </a:r>
          </a:p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200" dirty="0">
                <a:solidFill>
                  <a:schemeClr val="bg1"/>
                </a:solidFill>
                <a:latin typeface="+mn-lt"/>
                <a:ea typeface="MS Gothic" pitchFamily="49" charset="-128"/>
                <a:cs typeface="TUM Neue Helvetica 55 Regular"/>
              </a:rPr>
              <a:t>(Global)</a:t>
            </a:r>
          </a:p>
        </p:txBody>
      </p:sp>
      <p:cxnSp>
        <p:nvCxnSpPr>
          <p:cNvPr id="37" name="Gerade Verbindung mit Pfeil 36"/>
          <p:cNvCxnSpPr>
            <a:stCxn id="22" idx="0"/>
            <a:endCxn id="32" idx="2"/>
          </p:cNvCxnSpPr>
          <p:nvPr/>
        </p:nvCxnSpPr>
        <p:spPr>
          <a:xfrm flipH="1" flipV="1">
            <a:off x="3079430" y="2281359"/>
            <a:ext cx="12066" cy="188466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>
            <a:stCxn id="20" idx="0"/>
            <a:endCxn id="34" idx="2"/>
          </p:cNvCxnSpPr>
          <p:nvPr/>
        </p:nvCxnSpPr>
        <p:spPr>
          <a:xfrm flipH="1" flipV="1">
            <a:off x="1667613" y="2281359"/>
            <a:ext cx="4022" cy="188466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/>
          <p:cNvCxnSpPr>
            <a:stCxn id="23" idx="0"/>
            <a:endCxn id="31" idx="2"/>
          </p:cNvCxnSpPr>
          <p:nvPr/>
        </p:nvCxnSpPr>
        <p:spPr>
          <a:xfrm flipH="1" flipV="1">
            <a:off x="2373522" y="2758238"/>
            <a:ext cx="8044" cy="188179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/>
          <p:cNvCxnSpPr>
            <a:stCxn id="21" idx="0"/>
            <a:endCxn id="33" idx="2"/>
          </p:cNvCxnSpPr>
          <p:nvPr/>
        </p:nvCxnSpPr>
        <p:spPr>
          <a:xfrm flipV="1">
            <a:off x="961704" y="2758238"/>
            <a:ext cx="0" cy="188179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>
            <a:stCxn id="25" idx="0"/>
          </p:cNvCxnSpPr>
          <p:nvPr/>
        </p:nvCxnSpPr>
        <p:spPr>
          <a:xfrm flipV="1">
            <a:off x="5794217" y="2281359"/>
            <a:ext cx="16033" cy="235867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/>
          <p:cNvCxnSpPr>
            <a:stCxn id="24" idx="0"/>
          </p:cNvCxnSpPr>
          <p:nvPr/>
        </p:nvCxnSpPr>
        <p:spPr>
          <a:xfrm flipH="1" flipV="1">
            <a:off x="6493060" y="2281359"/>
            <a:ext cx="8017" cy="188466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>
            <a:stCxn id="27" idx="0"/>
          </p:cNvCxnSpPr>
          <p:nvPr/>
        </p:nvCxnSpPr>
        <p:spPr>
          <a:xfrm flipV="1">
            <a:off x="7207937" y="2281359"/>
            <a:ext cx="2763" cy="235867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mit Pfeil 55"/>
          <p:cNvCxnSpPr>
            <a:stCxn id="26" idx="0"/>
          </p:cNvCxnSpPr>
          <p:nvPr/>
        </p:nvCxnSpPr>
        <p:spPr>
          <a:xfrm flipV="1">
            <a:off x="7914797" y="2266684"/>
            <a:ext cx="0" cy="189933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0713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oup 1514"/>
          <p:cNvPicPr>
            <a:picLocks noChangeAspect="1" noChangeArrowheads="1"/>
          </p:cNvPicPr>
          <p:nvPr/>
        </p:nvPicPr>
        <p:blipFill>
          <a:blip r:embed="rId2" cstate="print">
            <a:lum bright="30000"/>
            <a:grayscl/>
          </a:blip>
          <a:srcRect/>
          <a:stretch>
            <a:fillRect/>
          </a:stretch>
        </p:blipFill>
        <p:spPr bwMode="auto">
          <a:xfrm>
            <a:off x="358774" y="1371602"/>
            <a:ext cx="8480425" cy="431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</p:spPr>
        <p:txBody>
          <a:bodyPr/>
          <a:lstStyle/>
          <a:p>
            <a:r>
              <a:rPr lang="de-DE" dirty="0"/>
              <a:t>Häufige Nutzung von Mischvarianten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24" name="Rechteck 23"/>
          <p:cNvSpPr/>
          <p:nvPr/>
        </p:nvSpPr>
        <p:spPr>
          <a:xfrm>
            <a:off x="885030" y="1132203"/>
            <a:ext cx="7427913" cy="529029"/>
          </a:xfrm>
          <a:prstGeom prst="rect">
            <a:avLst/>
          </a:prstGeom>
          <a:solidFill>
            <a:schemeClr val="tx2"/>
          </a:solidFill>
          <a:ln w="63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algn="ctr"/>
            <a:r>
              <a:rPr lang="en-US" sz="1600" b="1" dirty="0" err="1"/>
              <a:t>Ergebnisbereich</a:t>
            </a:r>
            <a:endParaRPr lang="en-US" sz="1600" b="1" baseline="30000" dirty="0"/>
          </a:p>
        </p:txBody>
      </p:sp>
      <p:grpSp>
        <p:nvGrpSpPr>
          <p:cNvPr id="25" name="Gruppieren 24"/>
          <p:cNvGrpSpPr/>
          <p:nvPr/>
        </p:nvGrpSpPr>
        <p:grpSpPr>
          <a:xfrm>
            <a:off x="613567" y="1104330"/>
            <a:ext cx="542925" cy="584775"/>
            <a:chOff x="98425" y="2080215"/>
            <a:chExt cx="542925" cy="584775"/>
          </a:xfrm>
          <a:effectLst/>
        </p:grpSpPr>
        <p:sp>
          <p:nvSpPr>
            <p:cNvPr id="26" name="Ellipse 25"/>
            <p:cNvSpPr/>
            <p:nvPr/>
          </p:nvSpPr>
          <p:spPr>
            <a:xfrm>
              <a:off x="99887" y="2102602"/>
              <a:ext cx="540000" cy="540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98425" y="2080215"/>
              <a:ext cx="5429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b="1" dirty="0">
                  <a:solidFill>
                    <a:srgbClr val="007434"/>
                  </a:solidFill>
                  <a:latin typeface="+mn-lt"/>
                  <a:sym typeface="Wingdings" panose="05000000000000000000" pitchFamily="2" charset="2"/>
                </a:rPr>
                <a:t></a:t>
              </a:r>
              <a:endParaRPr lang="de-DE" sz="3200" b="1" dirty="0">
                <a:solidFill>
                  <a:srgbClr val="007434"/>
                </a:solidFill>
                <a:latin typeface="+mn-lt"/>
              </a:endParaRPr>
            </a:p>
          </p:txBody>
        </p:sp>
      </p:grpSp>
      <p:sp>
        <p:nvSpPr>
          <p:cNvPr id="33" name="Abgerundetes Rechteck 32"/>
          <p:cNvSpPr>
            <a:spLocks noChangeArrowheads="1"/>
          </p:cNvSpPr>
          <p:nvPr/>
        </p:nvSpPr>
        <p:spPr bwMode="auto">
          <a:xfrm>
            <a:off x="358775" y="2273533"/>
            <a:ext cx="3502654" cy="44294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200" dirty="0">
                <a:solidFill>
                  <a:schemeClr val="bg1"/>
                </a:solidFill>
                <a:latin typeface="+mn-lt"/>
                <a:ea typeface="MS Gothic" pitchFamily="49" charset="-128"/>
                <a:cs typeface="TUM Neue Helvetica 55 Regular"/>
              </a:rPr>
              <a:t>Kostenrechnungskreis 2000</a:t>
            </a:r>
          </a:p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200" dirty="0">
                <a:solidFill>
                  <a:schemeClr val="bg1"/>
                </a:solidFill>
                <a:latin typeface="+mn-lt"/>
                <a:ea typeface="MS Gothic" pitchFamily="49" charset="-128"/>
                <a:cs typeface="TUM Neue Helvetica 55 Regular"/>
              </a:rPr>
              <a:t>(Nordamerika)</a:t>
            </a:r>
          </a:p>
        </p:txBody>
      </p:sp>
      <p:sp>
        <p:nvSpPr>
          <p:cNvPr id="34" name="Abgerundetes Rechteck 33"/>
          <p:cNvSpPr>
            <a:spLocks noChangeArrowheads="1"/>
          </p:cNvSpPr>
          <p:nvPr/>
        </p:nvSpPr>
        <p:spPr bwMode="auto">
          <a:xfrm>
            <a:off x="5336545" y="2273533"/>
            <a:ext cx="3502654" cy="44294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200" dirty="0">
                <a:solidFill>
                  <a:schemeClr val="bg1"/>
                </a:solidFill>
                <a:latin typeface="+mn-lt"/>
                <a:ea typeface="MS Gothic" pitchFamily="49" charset="-128"/>
                <a:cs typeface="TUM Neue Helvetica 55 Regular"/>
              </a:rPr>
              <a:t>Kostenrechnungskreis 1000</a:t>
            </a:r>
          </a:p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200" dirty="0">
                <a:solidFill>
                  <a:schemeClr val="bg1"/>
                </a:solidFill>
                <a:latin typeface="+mn-lt"/>
                <a:ea typeface="MS Gothic" pitchFamily="49" charset="-128"/>
                <a:cs typeface="TUM Neue Helvetica 55 Regular"/>
              </a:rPr>
              <a:t>(Europa) in EUR</a:t>
            </a:r>
          </a:p>
        </p:txBody>
      </p:sp>
      <p:sp>
        <p:nvSpPr>
          <p:cNvPr id="38" name="Pfeil nach oben 37"/>
          <p:cNvSpPr/>
          <p:nvPr/>
        </p:nvSpPr>
        <p:spPr>
          <a:xfrm>
            <a:off x="1805302" y="1754190"/>
            <a:ext cx="609600" cy="426385"/>
          </a:xfrm>
          <a:prstGeom prst="upArrow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Pfeil nach oben 38"/>
          <p:cNvSpPr/>
          <p:nvPr/>
        </p:nvSpPr>
        <p:spPr>
          <a:xfrm>
            <a:off x="6783072" y="1754190"/>
            <a:ext cx="609600" cy="426385"/>
          </a:xfrm>
          <a:prstGeom prst="upArrow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hteck 39"/>
          <p:cNvSpPr/>
          <p:nvPr/>
        </p:nvSpPr>
        <p:spPr>
          <a:xfrm>
            <a:off x="358774" y="3902427"/>
            <a:ext cx="1603375" cy="59328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404040"/>
                </a:solidFill>
              </a:rPr>
              <a:t>Buchungskreis 3000 (USA) in US$</a:t>
            </a:r>
          </a:p>
        </p:txBody>
      </p:sp>
      <p:sp>
        <p:nvSpPr>
          <p:cNvPr id="41" name="Rechteck 40"/>
          <p:cNvSpPr/>
          <p:nvPr/>
        </p:nvSpPr>
        <p:spPr>
          <a:xfrm>
            <a:off x="2253688" y="3902427"/>
            <a:ext cx="1603375" cy="59328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404040"/>
                </a:solidFill>
              </a:rPr>
              <a:t>Buchungskreis 4000 (Kanada) in C$ </a:t>
            </a:r>
          </a:p>
        </p:txBody>
      </p:sp>
      <p:sp>
        <p:nvSpPr>
          <p:cNvPr id="42" name="Rechteck 41"/>
          <p:cNvSpPr/>
          <p:nvPr/>
        </p:nvSpPr>
        <p:spPr>
          <a:xfrm>
            <a:off x="5336544" y="3902427"/>
            <a:ext cx="1603375" cy="59328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404040"/>
                </a:solidFill>
              </a:rPr>
              <a:t>Buchungskreis 2000 (Spanien) in €</a:t>
            </a:r>
          </a:p>
        </p:txBody>
      </p:sp>
      <p:sp>
        <p:nvSpPr>
          <p:cNvPr id="43" name="Rechteck 42"/>
          <p:cNvSpPr/>
          <p:nvPr/>
        </p:nvSpPr>
        <p:spPr>
          <a:xfrm>
            <a:off x="7231458" y="3902427"/>
            <a:ext cx="1603375" cy="59328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404040"/>
                </a:solidFill>
              </a:rPr>
              <a:t>Buchungskreis 1000 (GER) in €</a:t>
            </a:r>
          </a:p>
        </p:txBody>
      </p:sp>
      <p:sp>
        <p:nvSpPr>
          <p:cNvPr id="44" name="Pfeil nach oben 43"/>
          <p:cNvSpPr/>
          <p:nvPr/>
        </p:nvSpPr>
        <p:spPr>
          <a:xfrm>
            <a:off x="855661" y="2907365"/>
            <a:ext cx="609600" cy="804170"/>
          </a:xfrm>
          <a:prstGeom prst="upArrow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Pfeil nach oben 44"/>
          <p:cNvSpPr/>
          <p:nvPr/>
        </p:nvSpPr>
        <p:spPr>
          <a:xfrm>
            <a:off x="2750575" y="2907365"/>
            <a:ext cx="609600" cy="804170"/>
          </a:xfrm>
          <a:prstGeom prst="upArrow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Pfeil nach oben 45"/>
          <p:cNvSpPr/>
          <p:nvPr/>
        </p:nvSpPr>
        <p:spPr>
          <a:xfrm>
            <a:off x="5833431" y="2907365"/>
            <a:ext cx="609600" cy="804170"/>
          </a:xfrm>
          <a:prstGeom prst="upArrow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Pfeil nach oben 46"/>
          <p:cNvSpPr/>
          <p:nvPr/>
        </p:nvSpPr>
        <p:spPr>
          <a:xfrm>
            <a:off x="7728346" y="2907365"/>
            <a:ext cx="609600" cy="804170"/>
          </a:xfrm>
          <a:prstGeom prst="upArrow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Text Box 15"/>
          <p:cNvSpPr txBox="1">
            <a:spLocks noChangeArrowheads="1"/>
          </p:cNvSpPr>
          <p:nvPr/>
        </p:nvSpPr>
        <p:spPr bwMode="auto">
          <a:xfrm>
            <a:off x="2998787" y="5974340"/>
            <a:ext cx="3525837" cy="26510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de-DE" sz="1600" b="1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  <a:sym typeface="Wingdings" panose="05000000000000000000" pitchFamily="2" charset="2"/>
              </a:rPr>
              <a:t>Zusammenfassung von Clustern</a:t>
            </a:r>
            <a:endParaRPr lang="de-DE" sz="1600" b="1" dirty="0">
              <a:solidFill>
                <a:srgbClr val="404040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51" name="Gruppieren 50"/>
          <p:cNvGrpSpPr/>
          <p:nvPr/>
        </p:nvGrpSpPr>
        <p:grpSpPr>
          <a:xfrm>
            <a:off x="2673349" y="5925305"/>
            <a:ext cx="257172" cy="363176"/>
            <a:chOff x="684213" y="5114925"/>
            <a:chExt cx="257172" cy="497526"/>
          </a:xfrm>
          <a:effectLst/>
        </p:grpSpPr>
        <p:sp>
          <p:nvSpPr>
            <p:cNvPr id="49" name="Eingekerbter Richtungspfeil 48"/>
            <p:cNvSpPr/>
            <p:nvPr/>
          </p:nvSpPr>
          <p:spPr>
            <a:xfrm>
              <a:off x="684213" y="5114925"/>
              <a:ext cx="171448" cy="497526"/>
            </a:xfrm>
            <a:prstGeom prst="chevron">
              <a:avLst>
                <a:gd name="adj" fmla="val 75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50" name="Eingekerbter Richtungspfeil 49"/>
            <p:cNvSpPr/>
            <p:nvPr/>
          </p:nvSpPr>
          <p:spPr>
            <a:xfrm>
              <a:off x="769937" y="5114925"/>
              <a:ext cx="171448" cy="497526"/>
            </a:xfrm>
            <a:prstGeom prst="chevron">
              <a:avLst>
                <a:gd name="adj" fmla="val 75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52" name="Gruppieren 51"/>
          <p:cNvGrpSpPr/>
          <p:nvPr/>
        </p:nvGrpSpPr>
        <p:grpSpPr>
          <a:xfrm>
            <a:off x="8033146" y="1104330"/>
            <a:ext cx="542925" cy="584775"/>
            <a:chOff x="98425" y="2080215"/>
            <a:chExt cx="542925" cy="584775"/>
          </a:xfrm>
          <a:effectLst/>
        </p:grpSpPr>
        <p:sp>
          <p:nvSpPr>
            <p:cNvPr id="53" name="Ellipse 52"/>
            <p:cNvSpPr/>
            <p:nvPr/>
          </p:nvSpPr>
          <p:spPr>
            <a:xfrm>
              <a:off x="99887" y="2102602"/>
              <a:ext cx="540000" cy="540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Textfeld 53"/>
            <p:cNvSpPr txBox="1"/>
            <p:nvPr/>
          </p:nvSpPr>
          <p:spPr>
            <a:xfrm>
              <a:off x="98425" y="2080215"/>
              <a:ext cx="5429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b="1" dirty="0">
                  <a:solidFill>
                    <a:srgbClr val="007434"/>
                  </a:solidFill>
                  <a:latin typeface="+mn-lt"/>
                  <a:sym typeface="Wingdings" panose="05000000000000000000" pitchFamily="2" charset="2"/>
                </a:rPr>
                <a:t></a:t>
              </a:r>
              <a:endParaRPr lang="de-DE" sz="3200" b="1" dirty="0">
                <a:solidFill>
                  <a:srgbClr val="007434"/>
                </a:solidFill>
                <a:latin typeface="+mn-lt"/>
              </a:endParaRPr>
            </a:p>
          </p:txBody>
        </p:sp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4434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Kurze Wiederholung – Begriffsabgrenzungen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1415225"/>
            <a:ext cx="9144000" cy="464144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marL="285750" indent="-285750" algn="ctr" eaLnBrk="0" hangingPunct="0">
              <a:buFont typeface="Wingdings" panose="05000000000000000000" pitchFamily="2" charset="2"/>
              <a:buChar char="w"/>
            </a:pPr>
            <a:endParaRPr kumimoji="1" lang="de-DE" sz="1400" b="1" dirty="0">
              <a:latin typeface="+mn-lt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1876424" y="2068365"/>
            <a:ext cx="2238782" cy="32220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Einzelkosten</a:t>
            </a:r>
          </a:p>
        </p:txBody>
      </p:sp>
      <p:sp>
        <p:nvSpPr>
          <p:cNvPr id="11" name="Rechteck 10"/>
          <p:cNvSpPr/>
          <p:nvPr/>
        </p:nvSpPr>
        <p:spPr>
          <a:xfrm>
            <a:off x="5028792" y="2068365"/>
            <a:ext cx="2238782" cy="32220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Gemeinkosten</a:t>
            </a:r>
          </a:p>
        </p:txBody>
      </p:sp>
      <p:sp>
        <p:nvSpPr>
          <p:cNvPr id="12" name="Rechteck 11"/>
          <p:cNvSpPr/>
          <p:nvPr/>
        </p:nvSpPr>
        <p:spPr>
          <a:xfrm>
            <a:off x="1876424" y="2809963"/>
            <a:ext cx="2238782" cy="32220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Variable Kosten</a:t>
            </a:r>
          </a:p>
        </p:txBody>
      </p:sp>
      <p:sp>
        <p:nvSpPr>
          <p:cNvPr id="13" name="Rechteck 12"/>
          <p:cNvSpPr/>
          <p:nvPr/>
        </p:nvSpPr>
        <p:spPr>
          <a:xfrm>
            <a:off x="5028792" y="2809963"/>
            <a:ext cx="2238782" cy="32220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Fixe Kosten</a:t>
            </a:r>
          </a:p>
        </p:txBody>
      </p:sp>
      <p:sp>
        <p:nvSpPr>
          <p:cNvPr id="14" name="Rechteck 13"/>
          <p:cNvSpPr/>
          <p:nvPr/>
        </p:nvSpPr>
        <p:spPr>
          <a:xfrm>
            <a:off x="1876424" y="3551561"/>
            <a:ext cx="2238782" cy="32220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Primäre Kosten</a:t>
            </a:r>
          </a:p>
        </p:txBody>
      </p:sp>
      <p:sp>
        <p:nvSpPr>
          <p:cNvPr id="15" name="Rechteck 14"/>
          <p:cNvSpPr/>
          <p:nvPr/>
        </p:nvSpPr>
        <p:spPr>
          <a:xfrm>
            <a:off x="5028792" y="3551561"/>
            <a:ext cx="2238782" cy="32220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Sekundäre Kosten</a:t>
            </a:r>
          </a:p>
        </p:txBody>
      </p:sp>
      <p:sp>
        <p:nvSpPr>
          <p:cNvPr id="16" name="Rechteck 15"/>
          <p:cNvSpPr/>
          <p:nvPr/>
        </p:nvSpPr>
        <p:spPr>
          <a:xfrm>
            <a:off x="1876424" y="5044739"/>
            <a:ext cx="2238782" cy="32220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Vollkostenrechnung</a:t>
            </a:r>
          </a:p>
        </p:txBody>
      </p:sp>
      <p:sp>
        <p:nvSpPr>
          <p:cNvPr id="17" name="Rechteck 16"/>
          <p:cNvSpPr/>
          <p:nvPr/>
        </p:nvSpPr>
        <p:spPr>
          <a:xfrm>
            <a:off x="5028792" y="5044739"/>
            <a:ext cx="2238782" cy="32220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Teilkostenrechnung</a:t>
            </a:r>
          </a:p>
        </p:txBody>
      </p:sp>
      <p:cxnSp>
        <p:nvCxnSpPr>
          <p:cNvPr id="19" name="Gerade Verbindung mit Pfeil 18"/>
          <p:cNvCxnSpPr>
            <a:stCxn id="10" idx="3"/>
            <a:endCxn id="11" idx="1"/>
          </p:cNvCxnSpPr>
          <p:nvPr/>
        </p:nvCxnSpPr>
        <p:spPr>
          <a:xfrm>
            <a:off x="4115206" y="2229468"/>
            <a:ext cx="91358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>
            <a:stCxn id="12" idx="3"/>
            <a:endCxn id="13" idx="1"/>
          </p:cNvCxnSpPr>
          <p:nvPr/>
        </p:nvCxnSpPr>
        <p:spPr>
          <a:xfrm>
            <a:off x="4115206" y="2971066"/>
            <a:ext cx="91358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>
            <a:stCxn id="14" idx="3"/>
            <a:endCxn id="15" idx="1"/>
          </p:cNvCxnSpPr>
          <p:nvPr/>
        </p:nvCxnSpPr>
        <p:spPr>
          <a:xfrm>
            <a:off x="4115206" y="3712664"/>
            <a:ext cx="91358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>
            <a:stCxn id="16" idx="3"/>
            <a:endCxn id="17" idx="1"/>
          </p:cNvCxnSpPr>
          <p:nvPr/>
        </p:nvCxnSpPr>
        <p:spPr>
          <a:xfrm>
            <a:off x="4115206" y="5205842"/>
            <a:ext cx="91358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 2"/>
          <p:cNvSpPr/>
          <p:nvPr/>
        </p:nvSpPr>
        <p:spPr>
          <a:xfrm>
            <a:off x="4229302" y="1996487"/>
            <a:ext cx="685392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 dirty="0">
                <a:solidFill>
                  <a:srgbClr val="404040"/>
                </a:solidFill>
              </a:rPr>
              <a:t>VS.</a:t>
            </a:r>
          </a:p>
        </p:txBody>
      </p:sp>
      <p:sp>
        <p:nvSpPr>
          <p:cNvPr id="22" name="Rechteck 21"/>
          <p:cNvSpPr/>
          <p:nvPr/>
        </p:nvSpPr>
        <p:spPr>
          <a:xfrm>
            <a:off x="4229302" y="4976246"/>
            <a:ext cx="685392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 dirty="0">
                <a:solidFill>
                  <a:srgbClr val="404040"/>
                </a:solidFill>
              </a:rPr>
              <a:t>VS.</a:t>
            </a:r>
          </a:p>
        </p:txBody>
      </p:sp>
      <p:sp>
        <p:nvSpPr>
          <p:cNvPr id="24" name="Rechteck 23"/>
          <p:cNvSpPr/>
          <p:nvPr/>
        </p:nvSpPr>
        <p:spPr>
          <a:xfrm>
            <a:off x="4229302" y="3481939"/>
            <a:ext cx="685392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 dirty="0">
                <a:solidFill>
                  <a:srgbClr val="404040"/>
                </a:solidFill>
              </a:rPr>
              <a:t>VS.</a:t>
            </a:r>
          </a:p>
        </p:txBody>
      </p:sp>
      <p:sp>
        <p:nvSpPr>
          <p:cNvPr id="26" name="Rechteck 25"/>
          <p:cNvSpPr/>
          <p:nvPr/>
        </p:nvSpPr>
        <p:spPr>
          <a:xfrm>
            <a:off x="4229302" y="2739213"/>
            <a:ext cx="685392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 dirty="0">
                <a:solidFill>
                  <a:srgbClr val="404040"/>
                </a:solidFill>
              </a:rPr>
              <a:t>VS.</a:t>
            </a:r>
          </a:p>
        </p:txBody>
      </p:sp>
      <p:sp>
        <p:nvSpPr>
          <p:cNvPr id="27" name="Rechteck 26"/>
          <p:cNvSpPr/>
          <p:nvPr/>
        </p:nvSpPr>
        <p:spPr>
          <a:xfrm>
            <a:off x="1876424" y="4300341"/>
            <a:ext cx="2238782" cy="32220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Herstellkosten</a:t>
            </a:r>
          </a:p>
        </p:txBody>
      </p:sp>
      <p:sp>
        <p:nvSpPr>
          <p:cNvPr id="28" name="Rechteck 27"/>
          <p:cNvSpPr/>
          <p:nvPr/>
        </p:nvSpPr>
        <p:spPr>
          <a:xfrm>
            <a:off x="5028792" y="4300341"/>
            <a:ext cx="2238782" cy="32220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Selbstkosten</a:t>
            </a:r>
          </a:p>
        </p:txBody>
      </p:sp>
      <p:cxnSp>
        <p:nvCxnSpPr>
          <p:cNvPr id="29" name="Gerade Verbindung mit Pfeil 28"/>
          <p:cNvCxnSpPr>
            <a:stCxn id="27" idx="3"/>
            <a:endCxn id="28" idx="1"/>
          </p:cNvCxnSpPr>
          <p:nvPr/>
        </p:nvCxnSpPr>
        <p:spPr>
          <a:xfrm>
            <a:off x="4115206" y="4461444"/>
            <a:ext cx="91358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/>
          <p:cNvSpPr/>
          <p:nvPr/>
        </p:nvSpPr>
        <p:spPr>
          <a:xfrm>
            <a:off x="4229302" y="4228463"/>
            <a:ext cx="685392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 dirty="0">
                <a:solidFill>
                  <a:srgbClr val="404040"/>
                </a:solidFill>
              </a:rPr>
              <a:t>VS.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0195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</p:spPr>
        <p:txBody>
          <a:bodyPr/>
          <a:lstStyle/>
          <a:p>
            <a:r>
              <a:rPr lang="de-DE" dirty="0"/>
              <a:t>Einteilung von Kosten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0463" y="1132203"/>
            <a:ext cx="6823075" cy="4687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Schweitzer/Küpper (2003), S. 526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1248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</p:spPr>
        <p:txBody>
          <a:bodyPr/>
          <a:lstStyle/>
          <a:p>
            <a:r>
              <a:rPr lang="de-DE" dirty="0"/>
              <a:t>Struktur Vollkostenrechnung – Produktkostenkalkulation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11" name="Richtungspfeil 10"/>
          <p:cNvSpPr/>
          <p:nvPr/>
        </p:nvSpPr>
        <p:spPr>
          <a:xfrm>
            <a:off x="358775" y="1628775"/>
            <a:ext cx="1803400" cy="457200"/>
          </a:xfrm>
          <a:prstGeom prst="homePlat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Kostenarten-</a:t>
            </a:r>
          </a:p>
          <a:p>
            <a:pPr algn="ctr"/>
            <a:r>
              <a:rPr lang="de-DE" sz="1400" dirty="0" err="1"/>
              <a:t>rechnung</a:t>
            </a:r>
            <a:endParaRPr lang="de-DE" sz="1400" dirty="0"/>
          </a:p>
        </p:txBody>
      </p:sp>
      <p:sp>
        <p:nvSpPr>
          <p:cNvPr id="12" name="Eingekerbter Richtungspfeil 11"/>
          <p:cNvSpPr/>
          <p:nvPr/>
        </p:nvSpPr>
        <p:spPr>
          <a:xfrm>
            <a:off x="2270125" y="1628775"/>
            <a:ext cx="1803400" cy="457200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bg1"/>
                </a:solidFill>
              </a:rPr>
              <a:t>Kostenstellen-</a:t>
            </a:r>
          </a:p>
          <a:p>
            <a:pPr algn="ctr"/>
            <a:r>
              <a:rPr lang="de-DE" sz="1400" dirty="0" err="1">
                <a:solidFill>
                  <a:schemeClr val="bg1"/>
                </a:solidFill>
              </a:rPr>
              <a:t>rechnung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3" name="Eingekerbter Richtungspfeil 12"/>
          <p:cNvSpPr/>
          <p:nvPr/>
        </p:nvSpPr>
        <p:spPr>
          <a:xfrm>
            <a:off x="4181475" y="1628775"/>
            <a:ext cx="1803400" cy="457200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bg1"/>
                </a:solidFill>
              </a:rPr>
              <a:t>Kostenträger-rechnung</a:t>
            </a:r>
          </a:p>
        </p:txBody>
      </p:sp>
      <p:sp>
        <p:nvSpPr>
          <p:cNvPr id="14" name="Rechteck 13"/>
          <p:cNvSpPr/>
          <p:nvPr/>
        </p:nvSpPr>
        <p:spPr>
          <a:xfrm>
            <a:off x="358775" y="2509040"/>
            <a:ext cx="1642551" cy="476562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/>
            <a:r>
              <a:rPr lang="de-DE" sz="1400" dirty="0">
                <a:solidFill>
                  <a:srgbClr val="404040"/>
                </a:solidFill>
              </a:rPr>
              <a:t>Gemeinkosten</a:t>
            </a:r>
          </a:p>
        </p:txBody>
      </p:sp>
      <p:sp>
        <p:nvSpPr>
          <p:cNvPr id="15" name="Rechteck 14"/>
          <p:cNvSpPr/>
          <p:nvPr/>
        </p:nvSpPr>
        <p:spPr>
          <a:xfrm>
            <a:off x="358775" y="3153380"/>
            <a:ext cx="1642551" cy="476562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bg1"/>
                </a:solidFill>
              </a:rPr>
              <a:t>Einzelkosten</a:t>
            </a:r>
          </a:p>
        </p:txBody>
      </p:sp>
      <p:sp>
        <p:nvSpPr>
          <p:cNvPr id="16" name="Rechteck 15"/>
          <p:cNvSpPr/>
          <p:nvPr/>
        </p:nvSpPr>
        <p:spPr>
          <a:xfrm>
            <a:off x="4181475" y="2509040"/>
            <a:ext cx="1642551" cy="476562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/>
            <a:r>
              <a:rPr lang="de-DE" sz="1400" dirty="0">
                <a:solidFill>
                  <a:srgbClr val="404040"/>
                </a:solidFill>
              </a:rPr>
              <a:t>Gemeinkosten</a:t>
            </a:r>
          </a:p>
        </p:txBody>
      </p:sp>
      <p:sp>
        <p:nvSpPr>
          <p:cNvPr id="17" name="Rechteck 16"/>
          <p:cNvSpPr/>
          <p:nvPr/>
        </p:nvSpPr>
        <p:spPr>
          <a:xfrm>
            <a:off x="4181475" y="3153380"/>
            <a:ext cx="1642551" cy="476562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bg1"/>
                </a:solidFill>
              </a:rPr>
              <a:t>Einzelkosten</a:t>
            </a:r>
          </a:p>
        </p:txBody>
      </p:sp>
      <p:sp>
        <p:nvSpPr>
          <p:cNvPr id="18" name="Rechteck 17"/>
          <p:cNvSpPr/>
          <p:nvPr/>
        </p:nvSpPr>
        <p:spPr>
          <a:xfrm>
            <a:off x="2270125" y="2509040"/>
            <a:ext cx="1642551" cy="476562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/>
            <a:r>
              <a:rPr lang="de-DE" sz="1400" dirty="0">
                <a:solidFill>
                  <a:srgbClr val="404040"/>
                </a:solidFill>
              </a:rPr>
              <a:t>Gemeinkosten</a:t>
            </a:r>
          </a:p>
        </p:txBody>
      </p:sp>
      <p:cxnSp>
        <p:nvCxnSpPr>
          <p:cNvPr id="20" name="Gerade Verbindung mit Pfeil 19"/>
          <p:cNvCxnSpPr>
            <a:stCxn id="15" idx="3"/>
            <a:endCxn id="17" idx="1"/>
          </p:cNvCxnSpPr>
          <p:nvPr/>
        </p:nvCxnSpPr>
        <p:spPr>
          <a:xfrm>
            <a:off x="2001326" y="3391661"/>
            <a:ext cx="2180149" cy="0"/>
          </a:xfrm>
          <a:prstGeom prst="straightConnector1">
            <a:avLst/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>
            <a:stCxn id="18" idx="3"/>
            <a:endCxn id="16" idx="1"/>
          </p:cNvCxnSpPr>
          <p:nvPr/>
        </p:nvCxnSpPr>
        <p:spPr>
          <a:xfrm>
            <a:off x="3912676" y="2747321"/>
            <a:ext cx="268799" cy="0"/>
          </a:xfrm>
          <a:prstGeom prst="straightConnector1">
            <a:avLst/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>
            <a:stCxn id="14" idx="3"/>
            <a:endCxn id="18" idx="1"/>
          </p:cNvCxnSpPr>
          <p:nvPr/>
        </p:nvCxnSpPr>
        <p:spPr>
          <a:xfrm>
            <a:off x="2001326" y="2747321"/>
            <a:ext cx="268799" cy="0"/>
          </a:xfrm>
          <a:prstGeom prst="straightConnector1">
            <a:avLst/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358776" y="3918651"/>
            <a:ext cx="1889124" cy="110799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266700" indent="-266700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In der </a:t>
            </a:r>
            <a:r>
              <a:rPr lang="de-DE" sz="1200" b="1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Kostenarten-rechnung</a:t>
            </a:r>
            <a:r>
              <a:rPr lang="de-DE" sz="1200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 wird untersucht, </a:t>
            </a:r>
            <a:r>
              <a:rPr lang="de-DE" sz="1200" b="1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welche </a:t>
            </a:r>
            <a:r>
              <a:rPr lang="de-DE" sz="1200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Kosten angefallen sind</a:t>
            </a: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2270125" y="3918651"/>
            <a:ext cx="1889124" cy="9048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266700" indent="-266700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Die </a:t>
            </a:r>
            <a:r>
              <a:rPr lang="de-DE" sz="1200" b="1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Kostenstellen-rechnung</a:t>
            </a:r>
            <a:r>
              <a:rPr lang="de-DE" sz="1200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 zeigt, </a:t>
            </a:r>
            <a:r>
              <a:rPr lang="de-DE" sz="1200" b="1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wo</a:t>
            </a:r>
            <a:r>
              <a:rPr lang="de-DE" sz="1200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 die Kosten angefallen sind </a:t>
            </a: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4181475" y="3918651"/>
            <a:ext cx="1889124" cy="9048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266700" indent="-266700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Die </a:t>
            </a:r>
            <a:r>
              <a:rPr lang="de-DE" sz="1200" b="1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Kostenträger-rechnung</a:t>
            </a:r>
            <a:r>
              <a:rPr lang="de-DE" sz="1200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 zeigt, </a:t>
            </a:r>
            <a:r>
              <a:rPr lang="de-DE" sz="1200" b="1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wofür</a:t>
            </a:r>
            <a:r>
              <a:rPr lang="de-DE" sz="1200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 Kosten angefallen sind </a:t>
            </a:r>
          </a:p>
        </p:txBody>
      </p:sp>
      <p:sp>
        <p:nvSpPr>
          <p:cNvPr id="30" name="Rechteck 29"/>
          <p:cNvSpPr/>
          <p:nvPr/>
        </p:nvSpPr>
        <p:spPr>
          <a:xfrm>
            <a:off x="6377263" y="3518905"/>
            <a:ext cx="2293619" cy="276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100" b="1" dirty="0">
                <a:solidFill>
                  <a:srgbClr val="404040"/>
                </a:solidFill>
              </a:rPr>
              <a:t>Materialgemeinkosten</a:t>
            </a:r>
          </a:p>
        </p:txBody>
      </p:sp>
      <p:sp>
        <p:nvSpPr>
          <p:cNvPr id="31" name="Rechteck 30"/>
          <p:cNvSpPr/>
          <p:nvPr/>
        </p:nvSpPr>
        <p:spPr>
          <a:xfrm>
            <a:off x="6377263" y="3126842"/>
            <a:ext cx="2293619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100" b="1" dirty="0">
                <a:solidFill>
                  <a:srgbClr val="404040"/>
                </a:solidFill>
              </a:rPr>
              <a:t>Materialeinzelkosten</a:t>
            </a:r>
          </a:p>
        </p:txBody>
      </p:sp>
      <p:sp>
        <p:nvSpPr>
          <p:cNvPr id="32" name="Rechteck 31"/>
          <p:cNvSpPr/>
          <p:nvPr/>
        </p:nvSpPr>
        <p:spPr>
          <a:xfrm>
            <a:off x="6377263" y="4303031"/>
            <a:ext cx="2293619" cy="276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100" b="1" dirty="0">
                <a:solidFill>
                  <a:srgbClr val="404040"/>
                </a:solidFill>
              </a:rPr>
              <a:t>Fertigungsgemeinkosten</a:t>
            </a:r>
          </a:p>
        </p:txBody>
      </p:sp>
      <p:sp>
        <p:nvSpPr>
          <p:cNvPr id="33" name="Rechteck 32"/>
          <p:cNvSpPr/>
          <p:nvPr/>
        </p:nvSpPr>
        <p:spPr>
          <a:xfrm>
            <a:off x="6377263" y="3910968"/>
            <a:ext cx="2293619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100" b="1" dirty="0">
                <a:solidFill>
                  <a:srgbClr val="404040"/>
                </a:solidFill>
              </a:rPr>
              <a:t>Fertigungseinzelkosten</a:t>
            </a:r>
          </a:p>
        </p:txBody>
      </p:sp>
      <p:sp>
        <p:nvSpPr>
          <p:cNvPr id="34" name="Rechteck 33"/>
          <p:cNvSpPr/>
          <p:nvPr/>
        </p:nvSpPr>
        <p:spPr>
          <a:xfrm>
            <a:off x="6377263" y="4695094"/>
            <a:ext cx="2293619" cy="276225"/>
          </a:xfrm>
          <a:prstGeom prst="rect">
            <a:avLst/>
          </a:prstGeom>
          <a:solidFill>
            <a:srgbClr val="C7E6A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100" b="1" dirty="0">
                <a:solidFill>
                  <a:srgbClr val="404040"/>
                </a:solidFill>
              </a:rPr>
              <a:t>Herstellkosten</a:t>
            </a:r>
          </a:p>
        </p:txBody>
      </p:sp>
      <p:sp>
        <p:nvSpPr>
          <p:cNvPr id="35" name="Rechteck 34"/>
          <p:cNvSpPr/>
          <p:nvPr/>
        </p:nvSpPr>
        <p:spPr>
          <a:xfrm>
            <a:off x="6377263" y="5479221"/>
            <a:ext cx="2293619" cy="276225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100" b="1" dirty="0">
                <a:solidFill>
                  <a:srgbClr val="404040"/>
                </a:solidFill>
              </a:rPr>
              <a:t>Selbstkosten</a:t>
            </a:r>
          </a:p>
        </p:txBody>
      </p:sp>
      <p:sp>
        <p:nvSpPr>
          <p:cNvPr id="36" name="Rechteck 35"/>
          <p:cNvSpPr/>
          <p:nvPr/>
        </p:nvSpPr>
        <p:spPr>
          <a:xfrm>
            <a:off x="6377263" y="5087157"/>
            <a:ext cx="2293619" cy="276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100" b="1" dirty="0">
                <a:solidFill>
                  <a:srgbClr val="404040"/>
                </a:solidFill>
              </a:rPr>
              <a:t>Verwaltungs- &amp; Vertriebskosten</a:t>
            </a:r>
          </a:p>
        </p:txBody>
      </p:sp>
      <p:cxnSp>
        <p:nvCxnSpPr>
          <p:cNvPr id="40" name="Gewinkelte Verbindung 39"/>
          <p:cNvCxnSpPr>
            <a:stCxn id="16" idx="3"/>
            <a:endCxn id="54" idx="1"/>
          </p:cNvCxnSpPr>
          <p:nvPr/>
        </p:nvCxnSpPr>
        <p:spPr>
          <a:xfrm flipV="1">
            <a:off x="5824026" y="2703777"/>
            <a:ext cx="553237" cy="43544"/>
          </a:xfrm>
          <a:prstGeom prst="bentConnector3">
            <a:avLst/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winkelte Verbindung 41"/>
          <p:cNvCxnSpPr>
            <a:stCxn id="17" idx="3"/>
            <a:endCxn id="54" idx="1"/>
          </p:cNvCxnSpPr>
          <p:nvPr/>
        </p:nvCxnSpPr>
        <p:spPr>
          <a:xfrm flipV="1">
            <a:off x="5824026" y="2703777"/>
            <a:ext cx="553237" cy="687884"/>
          </a:xfrm>
          <a:prstGeom prst="bentConnector3">
            <a:avLst>
              <a:gd name="adj1" fmla="val 50000"/>
            </a:avLst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Friedl/Hofmann/Pedell (2017), S. 62 ff.</a:t>
            </a:r>
          </a:p>
        </p:txBody>
      </p:sp>
      <p:sp>
        <p:nvSpPr>
          <p:cNvPr id="54" name="Rechteck 53"/>
          <p:cNvSpPr/>
          <p:nvPr/>
        </p:nvSpPr>
        <p:spPr>
          <a:xfrm>
            <a:off x="6377263" y="2509040"/>
            <a:ext cx="2293619" cy="389473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algn="ctr"/>
            <a:r>
              <a:rPr lang="de-DE" sz="1200" dirty="0">
                <a:solidFill>
                  <a:schemeClr val="bg1"/>
                </a:solidFill>
              </a:rPr>
              <a:t>Produktkostenkalkulation</a:t>
            </a:r>
          </a:p>
        </p:txBody>
      </p:sp>
      <p:sp>
        <p:nvSpPr>
          <p:cNvPr id="55" name="Gleichschenkliges Dreieck 54"/>
          <p:cNvSpPr/>
          <p:nvPr/>
        </p:nvSpPr>
        <p:spPr>
          <a:xfrm flipV="1">
            <a:off x="6994114" y="2985715"/>
            <a:ext cx="1059916" cy="53924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9661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hteck 78"/>
          <p:cNvSpPr/>
          <p:nvPr/>
        </p:nvSpPr>
        <p:spPr>
          <a:xfrm>
            <a:off x="8256269" y="2274377"/>
            <a:ext cx="287656" cy="462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</p:spPr>
        <p:txBody>
          <a:bodyPr/>
          <a:lstStyle/>
          <a:p>
            <a:r>
              <a:rPr lang="de-DE" dirty="0"/>
              <a:t>Struktur Teilkostenrechnung – Deckungsbeitragsrechnung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11" name="Richtungspfeil 10"/>
          <p:cNvSpPr/>
          <p:nvPr/>
        </p:nvSpPr>
        <p:spPr>
          <a:xfrm>
            <a:off x="358775" y="1628775"/>
            <a:ext cx="1803400" cy="457200"/>
          </a:xfrm>
          <a:prstGeom prst="homePlat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Kostenarten-</a:t>
            </a:r>
          </a:p>
          <a:p>
            <a:pPr algn="ctr"/>
            <a:r>
              <a:rPr lang="de-DE" sz="1400" dirty="0" err="1"/>
              <a:t>rechnung</a:t>
            </a:r>
            <a:endParaRPr lang="de-DE" sz="1400" dirty="0"/>
          </a:p>
        </p:txBody>
      </p:sp>
      <p:sp>
        <p:nvSpPr>
          <p:cNvPr id="12" name="Eingekerbter Richtungspfeil 11"/>
          <p:cNvSpPr/>
          <p:nvPr/>
        </p:nvSpPr>
        <p:spPr>
          <a:xfrm>
            <a:off x="2270125" y="1628775"/>
            <a:ext cx="1803400" cy="457200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bg1"/>
                </a:solidFill>
              </a:rPr>
              <a:t>Kostenstellen-</a:t>
            </a:r>
          </a:p>
          <a:p>
            <a:pPr algn="ctr"/>
            <a:r>
              <a:rPr lang="de-DE" sz="1400" dirty="0" err="1">
                <a:solidFill>
                  <a:schemeClr val="bg1"/>
                </a:solidFill>
              </a:rPr>
              <a:t>rechnung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3" name="Eingekerbter Richtungspfeil 12"/>
          <p:cNvSpPr/>
          <p:nvPr/>
        </p:nvSpPr>
        <p:spPr>
          <a:xfrm>
            <a:off x="4181475" y="1628775"/>
            <a:ext cx="1803400" cy="457200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bg1"/>
                </a:solidFill>
              </a:rPr>
              <a:t>Kostenträger-rechnung</a:t>
            </a:r>
          </a:p>
        </p:txBody>
      </p:sp>
      <p:sp>
        <p:nvSpPr>
          <p:cNvPr id="14" name="Rechteck 13"/>
          <p:cNvSpPr/>
          <p:nvPr/>
        </p:nvSpPr>
        <p:spPr>
          <a:xfrm>
            <a:off x="358775" y="2509040"/>
            <a:ext cx="1642551" cy="476562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rgbClr val="404040"/>
                </a:solidFill>
              </a:rPr>
              <a:t>Fixe</a:t>
            </a:r>
          </a:p>
          <a:p>
            <a:pPr algn="ctr"/>
            <a:r>
              <a:rPr lang="de-DE" sz="1400" dirty="0">
                <a:solidFill>
                  <a:srgbClr val="404040"/>
                </a:solidFill>
              </a:rPr>
              <a:t>Gemeinkosten</a:t>
            </a:r>
          </a:p>
        </p:txBody>
      </p:sp>
      <p:sp>
        <p:nvSpPr>
          <p:cNvPr id="15" name="Rechteck 14"/>
          <p:cNvSpPr/>
          <p:nvPr/>
        </p:nvSpPr>
        <p:spPr>
          <a:xfrm>
            <a:off x="358775" y="3797720"/>
            <a:ext cx="1642551" cy="476562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bg1"/>
                </a:solidFill>
              </a:rPr>
              <a:t>Einzelkosten</a:t>
            </a:r>
          </a:p>
        </p:txBody>
      </p:sp>
      <p:sp>
        <p:nvSpPr>
          <p:cNvPr id="17" name="Rechteck 16"/>
          <p:cNvSpPr/>
          <p:nvPr/>
        </p:nvSpPr>
        <p:spPr>
          <a:xfrm>
            <a:off x="4181475" y="3797720"/>
            <a:ext cx="1642551" cy="476562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bg1"/>
                </a:solidFill>
              </a:rPr>
              <a:t>Einzelkosten</a:t>
            </a:r>
          </a:p>
        </p:txBody>
      </p:sp>
      <p:sp>
        <p:nvSpPr>
          <p:cNvPr id="18" name="Rechteck 17"/>
          <p:cNvSpPr/>
          <p:nvPr/>
        </p:nvSpPr>
        <p:spPr>
          <a:xfrm>
            <a:off x="2270125" y="2509040"/>
            <a:ext cx="1642551" cy="476562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rgbClr val="404040"/>
                </a:solidFill>
              </a:rPr>
              <a:t>Fixe</a:t>
            </a:r>
          </a:p>
          <a:p>
            <a:pPr algn="ctr"/>
            <a:r>
              <a:rPr lang="de-DE" sz="1400" dirty="0">
                <a:solidFill>
                  <a:srgbClr val="404040"/>
                </a:solidFill>
              </a:rPr>
              <a:t>Gemeinkosten</a:t>
            </a:r>
          </a:p>
        </p:txBody>
      </p:sp>
      <p:cxnSp>
        <p:nvCxnSpPr>
          <p:cNvPr id="20" name="Gerade Verbindung mit Pfeil 19"/>
          <p:cNvCxnSpPr>
            <a:stCxn id="15" idx="3"/>
            <a:endCxn id="17" idx="1"/>
          </p:cNvCxnSpPr>
          <p:nvPr/>
        </p:nvCxnSpPr>
        <p:spPr>
          <a:xfrm>
            <a:off x="2001326" y="4036001"/>
            <a:ext cx="2180149" cy="0"/>
          </a:xfrm>
          <a:prstGeom prst="straightConnector1">
            <a:avLst/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/>
          <p:cNvSpPr/>
          <p:nvPr/>
        </p:nvSpPr>
        <p:spPr>
          <a:xfrm>
            <a:off x="6377263" y="3518905"/>
            <a:ext cx="2293619" cy="276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100" b="1" dirty="0">
                <a:solidFill>
                  <a:srgbClr val="404040"/>
                </a:solidFill>
              </a:rPr>
              <a:t>- Variable Selbstkosten</a:t>
            </a:r>
          </a:p>
        </p:txBody>
      </p:sp>
      <p:sp>
        <p:nvSpPr>
          <p:cNvPr id="31" name="Rechteck 30"/>
          <p:cNvSpPr/>
          <p:nvPr/>
        </p:nvSpPr>
        <p:spPr>
          <a:xfrm>
            <a:off x="6377263" y="3126842"/>
            <a:ext cx="2293619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100" b="1" dirty="0">
                <a:solidFill>
                  <a:srgbClr val="404040"/>
                </a:solidFill>
              </a:rPr>
              <a:t>Erlöse</a:t>
            </a:r>
          </a:p>
        </p:txBody>
      </p:sp>
      <p:sp>
        <p:nvSpPr>
          <p:cNvPr id="32" name="Rechteck 31"/>
          <p:cNvSpPr/>
          <p:nvPr/>
        </p:nvSpPr>
        <p:spPr>
          <a:xfrm>
            <a:off x="6377263" y="4303031"/>
            <a:ext cx="2293619" cy="276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100" b="1" dirty="0">
                <a:solidFill>
                  <a:srgbClr val="404040"/>
                </a:solidFill>
              </a:rPr>
              <a:t>- Fixe Kosten</a:t>
            </a:r>
          </a:p>
        </p:txBody>
      </p:sp>
      <p:sp>
        <p:nvSpPr>
          <p:cNvPr id="33" name="Rechteck 32"/>
          <p:cNvSpPr/>
          <p:nvPr/>
        </p:nvSpPr>
        <p:spPr>
          <a:xfrm>
            <a:off x="6377263" y="3910968"/>
            <a:ext cx="2293619" cy="276225"/>
          </a:xfrm>
          <a:prstGeom prst="rect">
            <a:avLst/>
          </a:prstGeom>
          <a:solidFill>
            <a:srgbClr val="C7E6A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100" b="1" dirty="0">
                <a:solidFill>
                  <a:srgbClr val="404040"/>
                </a:solidFill>
              </a:rPr>
              <a:t>= Deckungsbeitrag I</a:t>
            </a:r>
          </a:p>
        </p:txBody>
      </p:sp>
      <p:sp>
        <p:nvSpPr>
          <p:cNvPr id="34" name="Rechteck 33"/>
          <p:cNvSpPr/>
          <p:nvPr/>
        </p:nvSpPr>
        <p:spPr>
          <a:xfrm>
            <a:off x="6377263" y="4695094"/>
            <a:ext cx="2293619" cy="276225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100" b="1" dirty="0">
                <a:solidFill>
                  <a:srgbClr val="404040"/>
                </a:solidFill>
              </a:rPr>
              <a:t>Deckungsbeitrag II</a:t>
            </a:r>
          </a:p>
        </p:txBody>
      </p:sp>
      <p:cxnSp>
        <p:nvCxnSpPr>
          <p:cNvPr id="40" name="Gewinkelte Verbindung 39"/>
          <p:cNvCxnSpPr>
            <a:stCxn id="79" idx="1"/>
            <a:endCxn id="32" idx="3"/>
          </p:cNvCxnSpPr>
          <p:nvPr/>
        </p:nvCxnSpPr>
        <p:spPr>
          <a:xfrm rot="10800000" flipH="1" flipV="1">
            <a:off x="8256268" y="2297508"/>
            <a:ext cx="414613" cy="2143636"/>
          </a:xfrm>
          <a:prstGeom prst="bentConnector5">
            <a:avLst>
              <a:gd name="adj1" fmla="val 155451"/>
              <a:gd name="adj2" fmla="val 47466"/>
              <a:gd name="adj3" fmla="val 155136"/>
            </a:avLst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winkelte Verbindung 41"/>
          <p:cNvCxnSpPr>
            <a:stCxn id="17" idx="3"/>
            <a:endCxn id="30" idx="1"/>
          </p:cNvCxnSpPr>
          <p:nvPr/>
        </p:nvCxnSpPr>
        <p:spPr>
          <a:xfrm flipV="1">
            <a:off x="5824026" y="3657018"/>
            <a:ext cx="553237" cy="378983"/>
          </a:xfrm>
          <a:prstGeom prst="bentConnector3">
            <a:avLst>
              <a:gd name="adj1" fmla="val 50000"/>
            </a:avLst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Friedl/Hofmann/Pedell (2017), S. 62 ff.</a:t>
            </a:r>
          </a:p>
        </p:txBody>
      </p:sp>
      <p:sp>
        <p:nvSpPr>
          <p:cNvPr id="54" name="Rechteck 53"/>
          <p:cNvSpPr/>
          <p:nvPr/>
        </p:nvSpPr>
        <p:spPr>
          <a:xfrm>
            <a:off x="6377263" y="2509040"/>
            <a:ext cx="2293619" cy="389473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algn="ctr"/>
            <a:r>
              <a:rPr lang="de-DE" sz="1200" dirty="0">
                <a:solidFill>
                  <a:schemeClr val="bg1"/>
                </a:solidFill>
              </a:rPr>
              <a:t>Ergebnisrechnung</a:t>
            </a:r>
          </a:p>
          <a:p>
            <a:pPr marL="177800" algn="ctr"/>
            <a:r>
              <a:rPr lang="de-DE" sz="1000" dirty="0">
                <a:solidFill>
                  <a:schemeClr val="bg1"/>
                </a:solidFill>
              </a:rPr>
              <a:t>(z.B. Deckungsbeitragsrechnung)</a:t>
            </a:r>
          </a:p>
        </p:txBody>
      </p:sp>
      <p:sp>
        <p:nvSpPr>
          <p:cNvPr id="55" name="Gleichschenkliges Dreieck 54"/>
          <p:cNvSpPr/>
          <p:nvPr/>
        </p:nvSpPr>
        <p:spPr>
          <a:xfrm flipV="1">
            <a:off x="6994114" y="2985715"/>
            <a:ext cx="1059916" cy="53924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hteck 36"/>
          <p:cNvSpPr/>
          <p:nvPr/>
        </p:nvSpPr>
        <p:spPr>
          <a:xfrm>
            <a:off x="358775" y="3153380"/>
            <a:ext cx="1642551" cy="476562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rgbClr val="404040"/>
                </a:solidFill>
              </a:rPr>
              <a:t>Variable</a:t>
            </a:r>
          </a:p>
          <a:p>
            <a:pPr algn="ctr"/>
            <a:r>
              <a:rPr lang="de-DE" sz="1400" dirty="0">
                <a:solidFill>
                  <a:srgbClr val="404040"/>
                </a:solidFill>
              </a:rPr>
              <a:t>Gemeinkosten</a:t>
            </a:r>
          </a:p>
        </p:txBody>
      </p:sp>
      <p:sp>
        <p:nvSpPr>
          <p:cNvPr id="38" name="Rechteck 37"/>
          <p:cNvSpPr/>
          <p:nvPr/>
        </p:nvSpPr>
        <p:spPr>
          <a:xfrm>
            <a:off x="2270125" y="3153380"/>
            <a:ext cx="1642551" cy="476562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rgbClr val="404040"/>
                </a:solidFill>
              </a:rPr>
              <a:t>Variable</a:t>
            </a:r>
          </a:p>
          <a:p>
            <a:pPr algn="ctr"/>
            <a:r>
              <a:rPr lang="de-DE" sz="1400" dirty="0">
                <a:solidFill>
                  <a:srgbClr val="404040"/>
                </a:solidFill>
              </a:rPr>
              <a:t>Gemeinkosten</a:t>
            </a:r>
          </a:p>
        </p:txBody>
      </p:sp>
      <p:cxnSp>
        <p:nvCxnSpPr>
          <p:cNvPr id="39" name="Gerade Verbindung mit Pfeil 38"/>
          <p:cNvCxnSpPr>
            <a:stCxn id="38" idx="3"/>
            <a:endCxn id="51" idx="1"/>
          </p:cNvCxnSpPr>
          <p:nvPr/>
        </p:nvCxnSpPr>
        <p:spPr>
          <a:xfrm>
            <a:off x="3912676" y="3391661"/>
            <a:ext cx="268799" cy="0"/>
          </a:xfrm>
          <a:prstGeom prst="straightConnector1">
            <a:avLst/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/>
          <p:cNvCxnSpPr>
            <a:stCxn id="14" idx="3"/>
            <a:endCxn id="18" idx="1"/>
          </p:cNvCxnSpPr>
          <p:nvPr/>
        </p:nvCxnSpPr>
        <p:spPr>
          <a:xfrm>
            <a:off x="2001326" y="2747321"/>
            <a:ext cx="268799" cy="0"/>
          </a:xfrm>
          <a:prstGeom prst="straightConnector1">
            <a:avLst/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/>
          <p:cNvCxnSpPr>
            <a:stCxn id="37" idx="3"/>
            <a:endCxn id="38" idx="1"/>
          </p:cNvCxnSpPr>
          <p:nvPr/>
        </p:nvCxnSpPr>
        <p:spPr>
          <a:xfrm>
            <a:off x="2001326" y="3391661"/>
            <a:ext cx="268799" cy="0"/>
          </a:xfrm>
          <a:prstGeom prst="straightConnector1">
            <a:avLst/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hteck 50"/>
          <p:cNvSpPr/>
          <p:nvPr/>
        </p:nvSpPr>
        <p:spPr>
          <a:xfrm>
            <a:off x="4181475" y="3153380"/>
            <a:ext cx="1642551" cy="476562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rgbClr val="404040"/>
                </a:solidFill>
              </a:rPr>
              <a:t>Variable</a:t>
            </a:r>
          </a:p>
          <a:p>
            <a:pPr algn="ctr"/>
            <a:r>
              <a:rPr lang="de-DE" sz="1400" dirty="0">
                <a:solidFill>
                  <a:srgbClr val="404040"/>
                </a:solidFill>
              </a:rPr>
              <a:t>Gemeinkosten</a:t>
            </a:r>
          </a:p>
        </p:txBody>
      </p:sp>
      <p:cxnSp>
        <p:nvCxnSpPr>
          <p:cNvPr id="56" name="Gewinkelte Verbindung 55"/>
          <p:cNvCxnSpPr>
            <a:stCxn id="51" idx="3"/>
            <a:endCxn id="30" idx="1"/>
          </p:cNvCxnSpPr>
          <p:nvPr/>
        </p:nvCxnSpPr>
        <p:spPr>
          <a:xfrm>
            <a:off x="5824026" y="3391661"/>
            <a:ext cx="553237" cy="265357"/>
          </a:xfrm>
          <a:prstGeom prst="bentConnector3">
            <a:avLst>
              <a:gd name="adj1" fmla="val 50000"/>
            </a:avLst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winkelte Verbindung 68"/>
          <p:cNvCxnSpPr>
            <a:stCxn id="18" idx="3"/>
            <a:endCxn id="79" idx="1"/>
          </p:cNvCxnSpPr>
          <p:nvPr/>
        </p:nvCxnSpPr>
        <p:spPr>
          <a:xfrm flipV="1">
            <a:off x="3912676" y="2297508"/>
            <a:ext cx="4343593" cy="449813"/>
          </a:xfrm>
          <a:prstGeom prst="bentConnector3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Abgerundetes Rechteck 91"/>
          <p:cNvSpPr/>
          <p:nvPr/>
        </p:nvSpPr>
        <p:spPr>
          <a:xfrm>
            <a:off x="6377263" y="1628775"/>
            <a:ext cx="2293619" cy="457200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bg1"/>
                </a:solidFill>
              </a:rPr>
              <a:t>Erlösrechnung</a:t>
            </a:r>
          </a:p>
        </p:txBody>
      </p:sp>
      <p:cxnSp>
        <p:nvCxnSpPr>
          <p:cNvPr id="98" name="Gerade Verbindung mit Pfeil 97"/>
          <p:cNvCxnSpPr/>
          <p:nvPr/>
        </p:nvCxnSpPr>
        <p:spPr>
          <a:xfrm>
            <a:off x="7524072" y="2085975"/>
            <a:ext cx="1" cy="423065"/>
          </a:xfrm>
          <a:prstGeom prst="straightConnector1">
            <a:avLst/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64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527612" y="3008281"/>
            <a:ext cx="7913878" cy="395288"/>
            <a:chOff x="1383" y="1772"/>
            <a:chExt cx="4172" cy="249"/>
          </a:xfrm>
        </p:grpSpPr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>
              <a:off x="1383" y="1772"/>
              <a:ext cx="209" cy="249"/>
            </a:xfrm>
            <a:prstGeom prst="rect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1400" kern="0" dirty="0">
                  <a:solidFill>
                    <a:srgbClr val="FFFFFF"/>
                  </a:solidFill>
                </a:rPr>
                <a:t>1</a:t>
              </a:r>
              <a:r>
                <a:rPr kumimoji="1" lang="en-US" sz="14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.</a:t>
              </a:r>
            </a:p>
          </p:txBody>
        </p:sp>
        <p:sp>
          <p:nvSpPr>
            <p:cNvPr id="17" name="Text Box 7"/>
            <p:cNvSpPr txBox="1">
              <a:spLocks noChangeArrowheads="1"/>
            </p:cNvSpPr>
            <p:nvPr/>
          </p:nvSpPr>
          <p:spPr bwMode="auto">
            <a:xfrm>
              <a:off x="1687" y="1847"/>
              <a:ext cx="386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Kurze</a:t>
              </a: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kumimoji="0" lang="en-US" sz="1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Einführung</a:t>
              </a:r>
              <a:r>
                <a:rPr kumimoji="0" lang="en-US" sz="1400" i="0" u="none" strike="noStrike" kern="1200" cap="none" spc="0" normalizeH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kumimoji="0" lang="en-US" sz="1400" i="0" u="none" strike="noStrike" kern="1200" cap="none" spc="0" normalizeH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zur</a:t>
              </a:r>
              <a:r>
                <a:rPr kumimoji="0" lang="en-US" sz="1400" i="0" u="none" strike="noStrike" kern="1200" cap="none" spc="0" normalizeH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SAP AG und SAP ERP</a:t>
              </a:r>
              <a:endPara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UM Neue Helvetica 55 Regular"/>
                <a:ea typeface="+mn-ea"/>
              </a:endParaRPr>
            </a:p>
          </p:txBody>
        </p:sp>
        <p:sp>
          <p:nvSpPr>
            <p:cNvPr id="18" name="Line 8"/>
            <p:cNvSpPr>
              <a:spLocks noChangeShapeType="1"/>
            </p:cNvSpPr>
            <p:nvPr/>
          </p:nvSpPr>
          <p:spPr bwMode="auto">
            <a:xfrm>
              <a:off x="1581" y="2021"/>
              <a:ext cx="3858" cy="0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1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grpSp>
        <p:nvGrpSpPr>
          <p:cNvPr id="19" name="Group 5"/>
          <p:cNvGrpSpPr>
            <a:grpSpLocks/>
          </p:cNvGrpSpPr>
          <p:nvPr/>
        </p:nvGrpSpPr>
        <p:grpSpPr bwMode="auto">
          <a:xfrm>
            <a:off x="527612" y="3561402"/>
            <a:ext cx="7913878" cy="395288"/>
            <a:chOff x="1383" y="1772"/>
            <a:chExt cx="4172" cy="249"/>
          </a:xfrm>
        </p:grpSpPr>
        <p:sp>
          <p:nvSpPr>
            <p:cNvPr id="20" name="Rectangle 6"/>
            <p:cNvSpPr>
              <a:spLocks noChangeArrowheads="1"/>
            </p:cNvSpPr>
            <p:nvPr/>
          </p:nvSpPr>
          <p:spPr bwMode="auto">
            <a:xfrm>
              <a:off x="1383" y="1772"/>
              <a:ext cx="209" cy="24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1400" kern="0" noProof="0" dirty="0">
                  <a:solidFill>
                    <a:srgbClr val="FFFFFF"/>
                  </a:solidFill>
                </a:rPr>
                <a:t>2</a:t>
              </a:r>
              <a:r>
                <a:rPr kumimoji="1" lang="en-US" sz="14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.</a:t>
              </a:r>
            </a:p>
          </p:txBody>
        </p:sp>
        <p:sp>
          <p:nvSpPr>
            <p:cNvPr id="21" name="Text Box 7"/>
            <p:cNvSpPr txBox="1">
              <a:spLocks noChangeArrowheads="1"/>
            </p:cNvSpPr>
            <p:nvPr/>
          </p:nvSpPr>
          <p:spPr bwMode="auto">
            <a:xfrm>
              <a:off x="1687" y="1847"/>
              <a:ext cx="386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Fallstudie</a:t>
              </a: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und </a:t>
              </a:r>
              <a:r>
                <a:rPr kumimoji="0" lang="en-US" sz="1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Umsetzung</a:t>
              </a:r>
              <a:r>
                <a:rPr kumimoji="0" lang="en-US" sz="1400" i="0" u="none" strike="noStrike" kern="1200" cap="none" spc="0" normalizeH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in SAP</a:t>
              </a:r>
              <a:endPara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UM Neue Helvetica 55 Regular"/>
                <a:ea typeface="+mn-ea"/>
              </a:endParaRPr>
            </a:p>
          </p:txBody>
        </p:sp>
        <p:sp>
          <p:nvSpPr>
            <p:cNvPr id="22" name="Line 8"/>
            <p:cNvSpPr>
              <a:spLocks noChangeShapeType="1"/>
            </p:cNvSpPr>
            <p:nvPr/>
          </p:nvSpPr>
          <p:spPr bwMode="auto">
            <a:xfrm>
              <a:off x="1581" y="2021"/>
              <a:ext cx="3858" cy="0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1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1362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Kosten- und Erlösrechnung in ERP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15" name="Ecken des Rechtecks auf der gleichen Seite abrunden 38"/>
          <p:cNvSpPr/>
          <p:nvPr/>
        </p:nvSpPr>
        <p:spPr>
          <a:xfrm>
            <a:off x="1996598" y="1246659"/>
            <a:ext cx="1075046" cy="576000"/>
          </a:xfrm>
          <a:prstGeom prst="round2SameRect">
            <a:avLst/>
          </a:prstGeom>
          <a:solidFill>
            <a:schemeClr val="tx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050" b="1" dirty="0" err="1">
                <a:solidFill>
                  <a:prstClr val="white"/>
                </a:solidFill>
              </a:rPr>
              <a:t>Kosten</a:t>
            </a:r>
            <a:r>
              <a:rPr lang="en-US" sz="1050" b="1" dirty="0">
                <a:solidFill>
                  <a:prstClr val="white"/>
                </a:solidFill>
              </a:rPr>
              <a:t>-</a:t>
            </a:r>
            <a:br>
              <a:rPr lang="en-US" sz="1050" b="1" dirty="0">
                <a:solidFill>
                  <a:prstClr val="white"/>
                </a:solidFill>
              </a:rPr>
            </a:br>
            <a:r>
              <a:rPr lang="en-US" sz="1050" b="1" dirty="0" err="1">
                <a:solidFill>
                  <a:prstClr val="white"/>
                </a:solidFill>
              </a:rPr>
              <a:t>arten</a:t>
            </a:r>
            <a:r>
              <a:rPr lang="en-US" sz="1050" b="1" dirty="0">
                <a:solidFill>
                  <a:prstClr val="white"/>
                </a:solidFill>
              </a:rPr>
              <a:t>-</a:t>
            </a:r>
            <a:br>
              <a:rPr lang="en-US" sz="1050" b="1" dirty="0">
                <a:solidFill>
                  <a:prstClr val="white"/>
                </a:solidFill>
              </a:rPr>
            </a:br>
            <a:r>
              <a:rPr lang="en-US" sz="1050" b="1" dirty="0" err="1">
                <a:solidFill>
                  <a:prstClr val="white"/>
                </a:solidFill>
              </a:rPr>
              <a:t>rechnung</a:t>
            </a:r>
            <a:endParaRPr lang="en-US" sz="1050" b="1" dirty="0">
              <a:solidFill>
                <a:prstClr val="white"/>
              </a:solidFill>
            </a:endParaRPr>
          </a:p>
        </p:txBody>
      </p:sp>
      <p:sp>
        <p:nvSpPr>
          <p:cNvPr id="16" name="Ecken des Rechtecks auf der gleichen Seite abrunden 38"/>
          <p:cNvSpPr/>
          <p:nvPr/>
        </p:nvSpPr>
        <p:spPr>
          <a:xfrm>
            <a:off x="3349651" y="1246659"/>
            <a:ext cx="1075046" cy="576000"/>
          </a:xfrm>
          <a:prstGeom prst="round2SameRect">
            <a:avLst/>
          </a:prstGeom>
          <a:solidFill>
            <a:schemeClr val="tx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050" b="1" dirty="0" err="1">
                <a:solidFill>
                  <a:prstClr val="white"/>
                </a:solidFill>
              </a:rPr>
              <a:t>Kosten</a:t>
            </a:r>
            <a:r>
              <a:rPr lang="en-US" sz="1050" b="1" dirty="0">
                <a:solidFill>
                  <a:prstClr val="white"/>
                </a:solidFill>
              </a:rPr>
              <a:t>-</a:t>
            </a:r>
            <a:br>
              <a:rPr lang="en-US" sz="1050" b="1" dirty="0">
                <a:solidFill>
                  <a:prstClr val="white"/>
                </a:solidFill>
              </a:rPr>
            </a:br>
            <a:r>
              <a:rPr lang="en-US" sz="1050" b="1" dirty="0" err="1">
                <a:solidFill>
                  <a:prstClr val="white"/>
                </a:solidFill>
              </a:rPr>
              <a:t>stellen</a:t>
            </a:r>
            <a:r>
              <a:rPr lang="en-US" sz="1050" b="1" dirty="0">
                <a:solidFill>
                  <a:prstClr val="white"/>
                </a:solidFill>
              </a:rPr>
              <a:t>-</a:t>
            </a:r>
            <a:br>
              <a:rPr lang="en-US" sz="1050" b="1" dirty="0">
                <a:solidFill>
                  <a:prstClr val="white"/>
                </a:solidFill>
              </a:rPr>
            </a:br>
            <a:r>
              <a:rPr lang="en-US" sz="1050" b="1" dirty="0" err="1">
                <a:solidFill>
                  <a:prstClr val="white"/>
                </a:solidFill>
              </a:rPr>
              <a:t>rechnung</a:t>
            </a:r>
            <a:endParaRPr lang="en-US" sz="1050" b="1" dirty="0">
              <a:solidFill>
                <a:prstClr val="white"/>
              </a:solidFill>
            </a:endParaRPr>
          </a:p>
        </p:txBody>
      </p:sp>
      <p:sp>
        <p:nvSpPr>
          <p:cNvPr id="17" name="Ecken des Rechtecks auf der gleichen Seite abrunden 38"/>
          <p:cNvSpPr/>
          <p:nvPr/>
        </p:nvSpPr>
        <p:spPr>
          <a:xfrm>
            <a:off x="4702704" y="1246659"/>
            <a:ext cx="1075046" cy="576000"/>
          </a:xfrm>
          <a:prstGeom prst="round2SameRect">
            <a:avLst/>
          </a:prstGeom>
          <a:solidFill>
            <a:schemeClr val="tx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050" b="1" dirty="0" err="1">
                <a:solidFill>
                  <a:prstClr val="white"/>
                </a:solidFill>
              </a:rPr>
              <a:t>Kosten</a:t>
            </a:r>
            <a:r>
              <a:rPr lang="en-US" sz="1050" b="1" dirty="0">
                <a:solidFill>
                  <a:prstClr val="white"/>
                </a:solidFill>
              </a:rPr>
              <a:t>-</a:t>
            </a:r>
            <a:br>
              <a:rPr lang="en-US" sz="1050" b="1" dirty="0">
                <a:solidFill>
                  <a:prstClr val="white"/>
                </a:solidFill>
              </a:rPr>
            </a:br>
            <a:r>
              <a:rPr lang="en-US" sz="1050" b="1" dirty="0" err="1">
                <a:solidFill>
                  <a:prstClr val="white"/>
                </a:solidFill>
              </a:rPr>
              <a:t>träger</a:t>
            </a:r>
            <a:r>
              <a:rPr lang="en-US" sz="1050" b="1" dirty="0">
                <a:solidFill>
                  <a:prstClr val="white"/>
                </a:solidFill>
              </a:rPr>
              <a:t>-</a:t>
            </a:r>
            <a:br>
              <a:rPr lang="en-US" sz="1050" b="1" dirty="0">
                <a:solidFill>
                  <a:prstClr val="white"/>
                </a:solidFill>
              </a:rPr>
            </a:br>
            <a:r>
              <a:rPr lang="en-US" sz="1050" b="1" dirty="0" err="1">
                <a:solidFill>
                  <a:prstClr val="white"/>
                </a:solidFill>
              </a:rPr>
              <a:t>rechnung</a:t>
            </a:r>
            <a:endParaRPr lang="en-US" sz="1050" b="1" dirty="0">
              <a:solidFill>
                <a:prstClr val="white"/>
              </a:solidFill>
            </a:endParaRPr>
          </a:p>
        </p:txBody>
      </p:sp>
      <p:sp>
        <p:nvSpPr>
          <p:cNvPr id="18" name="Ecken des Rechtecks auf der gleichen Seite abrunden 38"/>
          <p:cNvSpPr/>
          <p:nvPr/>
        </p:nvSpPr>
        <p:spPr>
          <a:xfrm>
            <a:off x="6155827" y="1246659"/>
            <a:ext cx="1764000" cy="576000"/>
          </a:xfrm>
          <a:prstGeom prst="round2SameRect">
            <a:avLst/>
          </a:prstGeom>
          <a:solidFill>
            <a:schemeClr val="tx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050" b="1" dirty="0" err="1">
                <a:solidFill>
                  <a:prstClr val="white"/>
                </a:solidFill>
              </a:rPr>
              <a:t>Ergebnis</a:t>
            </a:r>
            <a:r>
              <a:rPr lang="en-US" sz="1050" b="1" dirty="0">
                <a:solidFill>
                  <a:prstClr val="white"/>
                </a:solidFill>
              </a:rPr>
              <a:t>- und </a:t>
            </a:r>
            <a:r>
              <a:rPr lang="en-US" sz="1050" b="1" dirty="0" err="1">
                <a:solidFill>
                  <a:prstClr val="white"/>
                </a:solidFill>
              </a:rPr>
              <a:t>Markt-segmentrechnung</a:t>
            </a:r>
            <a:endParaRPr lang="en-US" sz="1050" b="1" dirty="0">
              <a:solidFill>
                <a:prstClr val="white"/>
              </a:solidFill>
            </a:endParaRPr>
          </a:p>
        </p:txBody>
      </p:sp>
      <p:sp>
        <p:nvSpPr>
          <p:cNvPr id="19" name="Ecken des Rechtecks auf der gleichen Seite abrunden 38"/>
          <p:cNvSpPr/>
          <p:nvPr/>
        </p:nvSpPr>
        <p:spPr>
          <a:xfrm>
            <a:off x="8073944" y="1246659"/>
            <a:ext cx="864000" cy="576000"/>
          </a:xfrm>
          <a:prstGeom prst="round2SameRect">
            <a:avLst/>
          </a:prstGeom>
          <a:solidFill>
            <a:schemeClr val="tx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050" b="1" dirty="0" err="1">
                <a:solidFill>
                  <a:prstClr val="white"/>
                </a:solidFill>
              </a:rPr>
              <a:t>Erlös</a:t>
            </a:r>
            <a:r>
              <a:rPr lang="en-US" sz="1050" b="1" dirty="0">
                <a:solidFill>
                  <a:prstClr val="white"/>
                </a:solidFill>
              </a:rPr>
              <a:t>-</a:t>
            </a:r>
            <a:br>
              <a:rPr lang="en-US" sz="1050" b="1" dirty="0">
                <a:solidFill>
                  <a:prstClr val="white"/>
                </a:solidFill>
              </a:rPr>
            </a:br>
            <a:r>
              <a:rPr lang="en-US" sz="1050" b="1" dirty="0" err="1">
                <a:solidFill>
                  <a:prstClr val="white"/>
                </a:solidFill>
              </a:rPr>
              <a:t>rechnung</a:t>
            </a:r>
            <a:endParaRPr lang="en-US" sz="1050" b="1" dirty="0">
              <a:solidFill>
                <a:prstClr val="white"/>
              </a:solidFill>
            </a:endParaRPr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1996598" y="3098916"/>
            <a:ext cx="1075046" cy="79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de-DE" sz="1050" dirty="0"/>
              <a:t>Einzelkosten</a:t>
            </a: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532839" y="2116084"/>
            <a:ext cx="868688" cy="27509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pPr algn="ctr" eaLnBrk="0" hangingPunct="0"/>
            <a:r>
              <a:rPr kumimoji="1" lang="en-GB" sz="1000" dirty="0">
                <a:solidFill>
                  <a:srgbClr val="404040"/>
                </a:solidFill>
                <a:latin typeface="+mn-lt"/>
              </a:rPr>
              <a:t>(Financial</a:t>
            </a:r>
            <a:br>
              <a:rPr kumimoji="1" lang="en-GB" sz="1000" dirty="0">
                <a:solidFill>
                  <a:srgbClr val="404040"/>
                </a:solidFill>
                <a:latin typeface="+mn-lt"/>
              </a:rPr>
            </a:br>
            <a:r>
              <a:rPr kumimoji="1" lang="en-GB" sz="1000" dirty="0">
                <a:solidFill>
                  <a:srgbClr val="404040"/>
                </a:solidFill>
                <a:latin typeface="+mn-lt"/>
              </a:rPr>
              <a:t>Accounting)</a:t>
            </a: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481672" y="2617391"/>
            <a:ext cx="971022" cy="27509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pPr algn="ctr" eaLnBrk="0" hangingPunct="0"/>
            <a:r>
              <a:rPr kumimoji="1" lang="en-GB" sz="1000" dirty="0">
                <a:solidFill>
                  <a:srgbClr val="404040"/>
                </a:solidFill>
                <a:latin typeface="+mn-lt"/>
              </a:rPr>
              <a:t>(Materials</a:t>
            </a:r>
            <a:br>
              <a:rPr kumimoji="1" lang="en-GB" sz="1000" dirty="0">
                <a:solidFill>
                  <a:srgbClr val="404040"/>
                </a:solidFill>
                <a:latin typeface="+mn-lt"/>
              </a:rPr>
            </a:br>
            <a:r>
              <a:rPr kumimoji="1" lang="en-GB" sz="1000" dirty="0">
                <a:solidFill>
                  <a:srgbClr val="404040"/>
                </a:solidFill>
                <a:latin typeface="+mn-lt"/>
              </a:rPr>
              <a:t>Management)</a:t>
            </a:r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515778" y="3104558"/>
            <a:ext cx="902811" cy="27509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pPr algn="ctr" eaLnBrk="0" hangingPunct="0"/>
            <a:r>
              <a:rPr kumimoji="1" lang="en-GB" sz="1000" dirty="0">
                <a:solidFill>
                  <a:srgbClr val="404040"/>
                </a:solidFill>
                <a:latin typeface="+mn-lt"/>
              </a:rPr>
              <a:t>(Human</a:t>
            </a:r>
            <a:br>
              <a:rPr kumimoji="1" lang="en-GB" sz="1000" dirty="0">
                <a:solidFill>
                  <a:srgbClr val="404040"/>
                </a:solidFill>
                <a:latin typeface="+mn-lt"/>
              </a:rPr>
            </a:br>
            <a:r>
              <a:rPr kumimoji="1" lang="en-GB" sz="1000" dirty="0">
                <a:solidFill>
                  <a:srgbClr val="404040"/>
                </a:solidFill>
                <a:latin typeface="+mn-lt"/>
              </a:rPr>
              <a:t>Capital</a:t>
            </a:r>
          </a:p>
          <a:p>
            <a:pPr algn="ctr" eaLnBrk="0" hangingPunct="0"/>
            <a:r>
              <a:rPr kumimoji="1" lang="en-GB" sz="1000" dirty="0">
                <a:solidFill>
                  <a:srgbClr val="404040"/>
                </a:solidFill>
                <a:latin typeface="+mn-lt"/>
              </a:rPr>
              <a:t>Management)</a:t>
            </a: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532839" y="3571795"/>
            <a:ext cx="868688" cy="27509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pPr algn="ctr" eaLnBrk="0" hangingPunct="0"/>
            <a:r>
              <a:rPr kumimoji="1" lang="en-GB" sz="1000" dirty="0">
                <a:solidFill>
                  <a:srgbClr val="404040"/>
                </a:solidFill>
                <a:latin typeface="+mn-lt"/>
              </a:rPr>
              <a:t>(Asset</a:t>
            </a:r>
            <a:br>
              <a:rPr kumimoji="1" lang="en-GB" sz="1000" dirty="0">
                <a:solidFill>
                  <a:srgbClr val="404040"/>
                </a:solidFill>
                <a:latin typeface="+mn-lt"/>
              </a:rPr>
            </a:br>
            <a:r>
              <a:rPr kumimoji="1" lang="en-GB" sz="1000" dirty="0">
                <a:solidFill>
                  <a:srgbClr val="404040"/>
                </a:solidFill>
                <a:latin typeface="+mn-lt"/>
              </a:rPr>
              <a:t>Accounting)</a:t>
            </a:r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3349651" y="2055633"/>
            <a:ext cx="1075046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177800" algn="ctr">
              <a:defRPr sz="1400">
                <a:solidFill>
                  <a:srgbClr val="404040"/>
                </a:solidFill>
                <a:latin typeface="+mn-lt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pPr marL="0"/>
            <a:r>
              <a:rPr lang="de-DE" sz="1050" dirty="0"/>
              <a:t>Fixe Gemeinkosten</a:t>
            </a:r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3349651" y="2556940"/>
            <a:ext cx="1075046" cy="396000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177800" algn="ctr">
              <a:defRPr sz="1400">
                <a:solidFill>
                  <a:srgbClr val="404040"/>
                </a:solidFill>
                <a:latin typeface="+mn-lt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pPr marL="0"/>
            <a:r>
              <a:rPr lang="de-DE" sz="1050" dirty="0"/>
              <a:t>Variable Gemeinkosten</a:t>
            </a: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4702704" y="3098916"/>
            <a:ext cx="1075046" cy="79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de-DE" sz="1050" dirty="0"/>
              <a:t>Einzelkosten</a:t>
            </a:r>
          </a:p>
        </p:txBody>
      </p:sp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6713827" y="2055634"/>
            <a:ext cx="648000" cy="182324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endParaRPr kumimoji="1" lang="de-DE" sz="1000" dirty="0">
              <a:solidFill>
                <a:srgbClr val="404040"/>
              </a:solidFill>
              <a:latin typeface="+mj-lt"/>
            </a:endParaRP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8181944" y="2055634"/>
            <a:ext cx="648000" cy="182324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endParaRPr kumimoji="1" lang="de-DE" sz="1000" dirty="0">
              <a:solidFill>
                <a:srgbClr val="404040"/>
              </a:solidFill>
              <a:latin typeface="+mj-lt"/>
            </a:endParaRPr>
          </a:p>
        </p:txBody>
      </p:sp>
      <p:sp>
        <p:nvSpPr>
          <p:cNvPr id="38" name="AutoShape 26"/>
          <p:cNvSpPr>
            <a:spLocks/>
          </p:cNvSpPr>
          <p:nvPr/>
        </p:nvSpPr>
        <p:spPr bwMode="auto">
          <a:xfrm rot="5400000">
            <a:off x="2864909" y="4159173"/>
            <a:ext cx="216000" cy="1831344"/>
          </a:xfrm>
          <a:prstGeom prst="rightBrace">
            <a:avLst>
              <a:gd name="adj1" fmla="val 35606"/>
              <a:gd name="adj2" fmla="val 50000"/>
            </a:avLst>
          </a:prstGeom>
          <a:noFill/>
          <a:ln w="12700">
            <a:solidFill>
              <a:srgbClr val="40404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404040"/>
              </a:solidFill>
            </a:endParaRPr>
          </a:p>
        </p:txBody>
      </p:sp>
      <p:sp>
        <p:nvSpPr>
          <p:cNvPr id="39" name="AutoShape 26"/>
          <p:cNvSpPr>
            <a:spLocks/>
          </p:cNvSpPr>
          <p:nvPr/>
        </p:nvSpPr>
        <p:spPr bwMode="auto">
          <a:xfrm rot="5400000">
            <a:off x="4778330" y="4077095"/>
            <a:ext cx="216000" cy="1995500"/>
          </a:xfrm>
          <a:prstGeom prst="rightBrace">
            <a:avLst>
              <a:gd name="adj1" fmla="val 35606"/>
              <a:gd name="adj2" fmla="val 50000"/>
            </a:avLst>
          </a:prstGeom>
          <a:noFill/>
          <a:ln w="12700">
            <a:solidFill>
              <a:srgbClr val="40404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404040"/>
              </a:solidFill>
            </a:endParaRPr>
          </a:p>
        </p:txBody>
      </p:sp>
      <p:sp>
        <p:nvSpPr>
          <p:cNvPr id="40" name="AutoShape 26"/>
          <p:cNvSpPr>
            <a:spLocks/>
          </p:cNvSpPr>
          <p:nvPr/>
        </p:nvSpPr>
        <p:spPr bwMode="auto">
          <a:xfrm rot="5400000">
            <a:off x="6929827" y="4192845"/>
            <a:ext cx="216000" cy="1763999"/>
          </a:xfrm>
          <a:prstGeom prst="rightBrace">
            <a:avLst>
              <a:gd name="adj1" fmla="val 35606"/>
              <a:gd name="adj2" fmla="val 50000"/>
            </a:avLst>
          </a:prstGeom>
          <a:noFill/>
          <a:ln w="12700">
            <a:solidFill>
              <a:srgbClr val="40404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404040"/>
              </a:solidFill>
            </a:endParaRPr>
          </a:p>
        </p:txBody>
      </p:sp>
      <p:sp>
        <p:nvSpPr>
          <p:cNvPr id="41" name="AutoShape 26"/>
          <p:cNvSpPr>
            <a:spLocks/>
          </p:cNvSpPr>
          <p:nvPr/>
        </p:nvSpPr>
        <p:spPr bwMode="auto">
          <a:xfrm rot="5400000">
            <a:off x="8397944" y="4642845"/>
            <a:ext cx="216000" cy="864000"/>
          </a:xfrm>
          <a:prstGeom prst="rightBrace">
            <a:avLst>
              <a:gd name="adj1" fmla="val 35606"/>
              <a:gd name="adj2" fmla="val 50000"/>
            </a:avLst>
          </a:prstGeom>
          <a:noFill/>
          <a:ln w="12700">
            <a:solidFill>
              <a:srgbClr val="40404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404040"/>
              </a:solidFill>
            </a:endParaRPr>
          </a:p>
        </p:txBody>
      </p:sp>
      <p:sp>
        <p:nvSpPr>
          <p:cNvPr id="42" name="Text Box 14"/>
          <p:cNvSpPr txBox="1">
            <a:spLocks noChangeArrowheads="1"/>
          </p:cNvSpPr>
          <p:nvPr/>
        </p:nvSpPr>
        <p:spPr bwMode="auto">
          <a:xfrm>
            <a:off x="1844511" y="5427380"/>
            <a:ext cx="1904468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kumimoji="1" lang="de-DE" sz="1000" dirty="0">
                <a:solidFill>
                  <a:srgbClr val="404040"/>
                </a:solidFill>
                <a:latin typeface="+mn-lt"/>
              </a:rPr>
              <a:t>Gemeinkostencontrolling</a:t>
            </a:r>
          </a:p>
          <a:p>
            <a:pPr algn="ctr" eaLnBrk="0" hangingPunct="0"/>
            <a:r>
              <a:rPr kumimoji="1" lang="de-DE" sz="1000" dirty="0">
                <a:solidFill>
                  <a:srgbClr val="404040"/>
                </a:solidFill>
                <a:latin typeface="+mn-lt"/>
              </a:rPr>
              <a:t>(Overhead </a:t>
            </a:r>
            <a:r>
              <a:rPr kumimoji="1" lang="de-DE" sz="1000" dirty="0" err="1">
                <a:solidFill>
                  <a:srgbClr val="404040"/>
                </a:solidFill>
                <a:latin typeface="+mn-lt"/>
              </a:rPr>
              <a:t>Cost</a:t>
            </a:r>
            <a:r>
              <a:rPr kumimoji="1" lang="de-DE" sz="1000" dirty="0">
                <a:solidFill>
                  <a:srgbClr val="404040"/>
                </a:solidFill>
                <a:latin typeface="+mn-lt"/>
              </a:rPr>
              <a:t> Management)</a:t>
            </a:r>
          </a:p>
        </p:txBody>
      </p:sp>
      <p:sp>
        <p:nvSpPr>
          <p:cNvPr id="43" name="Text Box 14"/>
          <p:cNvSpPr txBox="1">
            <a:spLocks noChangeArrowheads="1"/>
          </p:cNvSpPr>
          <p:nvPr/>
        </p:nvSpPr>
        <p:spPr bwMode="auto">
          <a:xfrm>
            <a:off x="4042452" y="5427380"/>
            <a:ext cx="161939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kumimoji="1" lang="de-DE" sz="1000" dirty="0">
                <a:solidFill>
                  <a:srgbClr val="404040"/>
                </a:solidFill>
                <a:latin typeface="+mn-lt"/>
              </a:rPr>
              <a:t>Produktkostencontrolling</a:t>
            </a:r>
            <a:br>
              <a:rPr kumimoji="1" lang="de-DE" sz="1000" dirty="0">
                <a:solidFill>
                  <a:srgbClr val="404040"/>
                </a:solidFill>
                <a:latin typeface="+mn-lt"/>
              </a:rPr>
            </a:br>
            <a:r>
              <a:rPr kumimoji="1" lang="de-DE" sz="1000" dirty="0">
                <a:solidFill>
                  <a:srgbClr val="404040"/>
                </a:solidFill>
                <a:latin typeface="+mn-lt"/>
              </a:rPr>
              <a:t>(</a:t>
            </a:r>
            <a:r>
              <a:rPr kumimoji="1" lang="de-DE" sz="1000" dirty="0" err="1">
                <a:solidFill>
                  <a:srgbClr val="404040"/>
                </a:solidFill>
                <a:latin typeface="+mn-lt"/>
              </a:rPr>
              <a:t>Product</a:t>
            </a:r>
            <a:r>
              <a:rPr kumimoji="1" lang="de-DE" sz="1000" dirty="0">
                <a:solidFill>
                  <a:srgbClr val="404040"/>
                </a:solidFill>
                <a:latin typeface="+mn-lt"/>
              </a:rPr>
              <a:t> </a:t>
            </a:r>
            <a:r>
              <a:rPr kumimoji="1" lang="de-DE" sz="1000" dirty="0" err="1">
                <a:solidFill>
                  <a:srgbClr val="404040"/>
                </a:solidFill>
                <a:latin typeface="+mn-lt"/>
              </a:rPr>
              <a:t>Costing</a:t>
            </a:r>
            <a:r>
              <a:rPr kumimoji="1" lang="de-DE" sz="1000" dirty="0">
                <a:solidFill>
                  <a:srgbClr val="404040"/>
                </a:solidFill>
                <a:latin typeface="+mn-lt"/>
              </a:rPr>
              <a:t>)</a:t>
            </a:r>
          </a:p>
        </p:txBody>
      </p:sp>
      <p:sp>
        <p:nvSpPr>
          <p:cNvPr id="44" name="Text Box 14"/>
          <p:cNvSpPr txBox="1">
            <a:spLocks noChangeArrowheads="1"/>
          </p:cNvSpPr>
          <p:nvPr/>
        </p:nvSpPr>
        <p:spPr bwMode="auto">
          <a:xfrm>
            <a:off x="5843797" y="5427380"/>
            <a:ext cx="238806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kumimoji="1" lang="de-DE" sz="1000" dirty="0">
                <a:solidFill>
                  <a:srgbClr val="404040"/>
                </a:solidFill>
                <a:latin typeface="+mn-lt"/>
              </a:rPr>
              <a:t>Ergebnis- und Marktsegmentrechnung</a:t>
            </a:r>
          </a:p>
          <a:p>
            <a:pPr algn="ctr" eaLnBrk="0" hangingPunct="0"/>
            <a:r>
              <a:rPr kumimoji="1" lang="de-DE" sz="1000" dirty="0">
                <a:solidFill>
                  <a:srgbClr val="404040"/>
                </a:solidFill>
                <a:latin typeface="+mn-lt"/>
              </a:rPr>
              <a:t>(</a:t>
            </a:r>
            <a:r>
              <a:rPr kumimoji="1" lang="de-DE" sz="1000" dirty="0" err="1">
                <a:solidFill>
                  <a:srgbClr val="404040"/>
                </a:solidFill>
                <a:latin typeface="+mn-lt"/>
              </a:rPr>
              <a:t>Profitability</a:t>
            </a:r>
            <a:r>
              <a:rPr kumimoji="1" lang="de-DE" sz="1000" dirty="0">
                <a:solidFill>
                  <a:srgbClr val="404040"/>
                </a:solidFill>
                <a:latin typeface="+mn-lt"/>
              </a:rPr>
              <a:t> Analysis)</a:t>
            </a:r>
          </a:p>
        </p:txBody>
      </p:sp>
      <p:sp>
        <p:nvSpPr>
          <p:cNvPr id="45" name="Text Box 14"/>
          <p:cNvSpPr txBox="1">
            <a:spLocks noChangeArrowheads="1"/>
          </p:cNvSpPr>
          <p:nvPr/>
        </p:nvSpPr>
        <p:spPr bwMode="auto">
          <a:xfrm>
            <a:off x="8163543" y="5221005"/>
            <a:ext cx="684803" cy="2616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kumimoji="1" lang="de-DE" sz="1100" b="1" dirty="0">
                <a:solidFill>
                  <a:srgbClr val="404040"/>
                </a:solidFill>
                <a:latin typeface="+mn-lt"/>
              </a:rPr>
              <a:t>CO-OM</a:t>
            </a:r>
          </a:p>
        </p:txBody>
      </p:sp>
      <p:sp>
        <p:nvSpPr>
          <p:cNvPr id="46" name="Text Box 14"/>
          <p:cNvSpPr txBox="1">
            <a:spLocks noChangeArrowheads="1"/>
          </p:cNvSpPr>
          <p:nvPr/>
        </p:nvSpPr>
        <p:spPr bwMode="auto">
          <a:xfrm>
            <a:off x="1353982" y="2122828"/>
            <a:ext cx="432000" cy="2616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hangingPunct="0"/>
            <a:r>
              <a:rPr kumimoji="1" lang="de-DE" sz="1100" b="1" dirty="0">
                <a:solidFill>
                  <a:srgbClr val="404040"/>
                </a:solidFill>
                <a:latin typeface="+mn-lt"/>
              </a:rPr>
              <a:t>FI</a:t>
            </a:r>
          </a:p>
        </p:txBody>
      </p:sp>
      <p:sp>
        <p:nvSpPr>
          <p:cNvPr id="47" name="Text Box 14"/>
          <p:cNvSpPr txBox="1">
            <a:spLocks noChangeArrowheads="1"/>
          </p:cNvSpPr>
          <p:nvPr/>
        </p:nvSpPr>
        <p:spPr bwMode="auto">
          <a:xfrm>
            <a:off x="1353982" y="2624135"/>
            <a:ext cx="432000" cy="2616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kumimoji="1" lang="de-DE" sz="1100" b="1" dirty="0">
                <a:solidFill>
                  <a:srgbClr val="404040"/>
                </a:solidFill>
                <a:latin typeface="+mn-lt"/>
              </a:rPr>
              <a:t>MM</a:t>
            </a:r>
          </a:p>
        </p:txBody>
      </p:sp>
      <p:sp>
        <p:nvSpPr>
          <p:cNvPr id="48" name="Text Box 14"/>
          <p:cNvSpPr txBox="1">
            <a:spLocks noChangeArrowheads="1"/>
          </p:cNvSpPr>
          <p:nvPr/>
        </p:nvSpPr>
        <p:spPr bwMode="auto">
          <a:xfrm>
            <a:off x="1316548" y="3111302"/>
            <a:ext cx="506870" cy="2616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kumimoji="1" lang="de-DE" sz="1100" b="1" dirty="0">
                <a:solidFill>
                  <a:srgbClr val="404040"/>
                </a:solidFill>
                <a:latin typeface="+mn-lt"/>
              </a:rPr>
              <a:t>HCM</a:t>
            </a:r>
          </a:p>
        </p:txBody>
      </p:sp>
      <p:sp>
        <p:nvSpPr>
          <p:cNvPr id="49" name="Text Box 14"/>
          <p:cNvSpPr txBox="1">
            <a:spLocks noChangeArrowheads="1"/>
          </p:cNvSpPr>
          <p:nvPr/>
        </p:nvSpPr>
        <p:spPr bwMode="auto">
          <a:xfrm>
            <a:off x="1289297" y="3578539"/>
            <a:ext cx="561372" cy="2616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kumimoji="1" lang="de-DE" sz="1100" b="1" dirty="0">
                <a:solidFill>
                  <a:srgbClr val="404040"/>
                </a:solidFill>
                <a:latin typeface="+mn-lt"/>
              </a:rPr>
              <a:t>FI-AA</a:t>
            </a:r>
          </a:p>
        </p:txBody>
      </p:sp>
      <p:sp>
        <p:nvSpPr>
          <p:cNvPr id="50" name="Text Box 14"/>
          <p:cNvSpPr txBox="1">
            <a:spLocks noChangeArrowheads="1"/>
          </p:cNvSpPr>
          <p:nvPr/>
        </p:nvSpPr>
        <p:spPr bwMode="auto">
          <a:xfrm>
            <a:off x="5956365" y="2979614"/>
            <a:ext cx="730540" cy="57708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hangingPunct="0"/>
            <a:r>
              <a:rPr kumimoji="1" lang="de-DE" sz="1050" b="1" dirty="0">
                <a:solidFill>
                  <a:srgbClr val="404040"/>
                </a:solidFill>
                <a:latin typeface="+mn-lt"/>
              </a:rPr>
              <a:t>Variable Selbst-kosten</a:t>
            </a:r>
          </a:p>
        </p:txBody>
      </p:sp>
      <p:sp>
        <p:nvSpPr>
          <p:cNvPr id="51" name="Text Box 14"/>
          <p:cNvSpPr txBox="1">
            <a:spLocks noChangeArrowheads="1"/>
          </p:cNvSpPr>
          <p:nvPr/>
        </p:nvSpPr>
        <p:spPr bwMode="auto">
          <a:xfrm>
            <a:off x="7473924" y="2737743"/>
            <a:ext cx="596638" cy="25391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kumimoji="1" lang="de-DE" sz="1050" b="1" dirty="0">
                <a:solidFill>
                  <a:srgbClr val="404040"/>
                </a:solidFill>
                <a:latin typeface="+mn-lt"/>
              </a:rPr>
              <a:t>Erlöse</a:t>
            </a:r>
          </a:p>
        </p:txBody>
      </p:sp>
      <p:sp>
        <p:nvSpPr>
          <p:cNvPr id="53" name="Text Box 14"/>
          <p:cNvSpPr txBox="1">
            <a:spLocks noChangeArrowheads="1"/>
          </p:cNvSpPr>
          <p:nvPr/>
        </p:nvSpPr>
        <p:spPr bwMode="auto">
          <a:xfrm>
            <a:off x="8315026" y="4129983"/>
            <a:ext cx="381836" cy="2616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kumimoji="1" lang="de-DE" sz="1100" b="1" dirty="0">
                <a:solidFill>
                  <a:srgbClr val="404040"/>
                </a:solidFill>
                <a:latin typeface="+mn-lt"/>
              </a:rPr>
              <a:t>SD</a:t>
            </a:r>
          </a:p>
        </p:txBody>
      </p:sp>
      <p:sp>
        <p:nvSpPr>
          <p:cNvPr id="56" name="Text Box 14"/>
          <p:cNvSpPr txBox="1">
            <a:spLocks noChangeArrowheads="1"/>
          </p:cNvSpPr>
          <p:nvPr/>
        </p:nvSpPr>
        <p:spPr bwMode="auto">
          <a:xfrm>
            <a:off x="8069230" y="4319311"/>
            <a:ext cx="873429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kumimoji="1" lang="de-DE" sz="1000" dirty="0">
                <a:solidFill>
                  <a:srgbClr val="404040"/>
                </a:solidFill>
                <a:latin typeface="+mn-lt"/>
              </a:rPr>
              <a:t>(</a:t>
            </a:r>
            <a:r>
              <a:rPr kumimoji="1" lang="de-DE" sz="1000" dirty="0" err="1">
                <a:solidFill>
                  <a:srgbClr val="404040"/>
                </a:solidFill>
                <a:latin typeface="+mn-lt"/>
              </a:rPr>
              <a:t>Sales</a:t>
            </a:r>
            <a:r>
              <a:rPr kumimoji="1" lang="de-DE" sz="1000" dirty="0">
                <a:solidFill>
                  <a:srgbClr val="404040"/>
                </a:solidFill>
                <a:latin typeface="+mn-lt"/>
              </a:rPr>
              <a:t> </a:t>
            </a:r>
            <a:r>
              <a:rPr kumimoji="1" lang="de-DE" sz="1000" dirty="0" err="1">
                <a:solidFill>
                  <a:srgbClr val="404040"/>
                </a:solidFill>
                <a:latin typeface="+mn-lt"/>
              </a:rPr>
              <a:t>and</a:t>
            </a:r>
            <a:r>
              <a:rPr kumimoji="1" lang="de-DE" sz="1000" dirty="0">
                <a:solidFill>
                  <a:srgbClr val="404040"/>
                </a:solidFill>
                <a:latin typeface="+mn-lt"/>
              </a:rPr>
              <a:t/>
            </a:r>
            <a:br>
              <a:rPr kumimoji="1" lang="de-DE" sz="1000" dirty="0">
                <a:solidFill>
                  <a:srgbClr val="404040"/>
                </a:solidFill>
                <a:latin typeface="+mn-lt"/>
              </a:rPr>
            </a:br>
            <a:r>
              <a:rPr kumimoji="1" lang="de-DE" sz="1000" dirty="0">
                <a:solidFill>
                  <a:srgbClr val="404040"/>
                </a:solidFill>
                <a:latin typeface="+mn-lt"/>
              </a:rPr>
              <a:t>Distribution)</a:t>
            </a:r>
          </a:p>
        </p:txBody>
      </p:sp>
      <p:cxnSp>
        <p:nvCxnSpPr>
          <p:cNvPr id="57" name="Gekrümmte Verbindung 56"/>
          <p:cNvCxnSpPr>
            <a:stCxn id="21" idx="2"/>
            <a:endCxn id="31" idx="2"/>
          </p:cNvCxnSpPr>
          <p:nvPr/>
        </p:nvCxnSpPr>
        <p:spPr>
          <a:xfrm rot="5400000" flipH="1" flipV="1">
            <a:off x="4779953" y="1633043"/>
            <a:ext cx="12041" cy="4503706"/>
          </a:xfrm>
          <a:prstGeom prst="curvedConnector3">
            <a:avLst>
              <a:gd name="adj1" fmla="val -1898513"/>
            </a:avLst>
          </a:prstGeom>
          <a:noFill/>
          <a:ln w="12700" cap="sq">
            <a:solidFill>
              <a:srgbClr val="404040"/>
            </a:solidFill>
            <a:round/>
            <a:headEnd type="none" w="med" len="med"/>
            <a:tailEnd type="triangle" w="med" len="med"/>
          </a:ln>
          <a:effectLst/>
        </p:spPr>
      </p:cxnSp>
      <p:sp>
        <p:nvSpPr>
          <p:cNvPr id="58" name="Text Box 14"/>
          <p:cNvSpPr txBox="1">
            <a:spLocks noChangeArrowheads="1"/>
          </p:cNvSpPr>
          <p:nvPr/>
        </p:nvSpPr>
        <p:spPr bwMode="auto">
          <a:xfrm>
            <a:off x="2462360" y="5221005"/>
            <a:ext cx="684803" cy="2616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kumimoji="1" lang="de-DE" sz="1100" b="1" dirty="0">
                <a:solidFill>
                  <a:srgbClr val="404040"/>
                </a:solidFill>
                <a:latin typeface="+mn-lt"/>
              </a:rPr>
              <a:t>CO-OM</a:t>
            </a:r>
          </a:p>
        </p:txBody>
      </p:sp>
      <p:sp>
        <p:nvSpPr>
          <p:cNvPr id="59" name="Text Box 14"/>
          <p:cNvSpPr txBox="1">
            <a:spLocks noChangeArrowheads="1"/>
          </p:cNvSpPr>
          <p:nvPr/>
        </p:nvSpPr>
        <p:spPr bwMode="auto">
          <a:xfrm>
            <a:off x="4532192" y="5221005"/>
            <a:ext cx="646331" cy="2616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kumimoji="1" lang="de-DE" sz="1100" b="1" dirty="0">
                <a:solidFill>
                  <a:srgbClr val="404040"/>
                </a:solidFill>
                <a:latin typeface="+mn-lt"/>
              </a:rPr>
              <a:t>CO-PC</a:t>
            </a:r>
          </a:p>
        </p:txBody>
      </p:sp>
      <p:sp>
        <p:nvSpPr>
          <p:cNvPr id="60" name="Text Box 14"/>
          <p:cNvSpPr txBox="1">
            <a:spLocks noChangeArrowheads="1"/>
          </p:cNvSpPr>
          <p:nvPr/>
        </p:nvSpPr>
        <p:spPr bwMode="auto">
          <a:xfrm>
            <a:off x="6717868" y="5221005"/>
            <a:ext cx="639919" cy="2616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kumimoji="1" lang="de-DE" sz="1100" b="1" dirty="0">
                <a:solidFill>
                  <a:srgbClr val="404040"/>
                </a:solidFill>
                <a:latin typeface="+mn-lt"/>
              </a:rPr>
              <a:t>CO-PA</a:t>
            </a:r>
          </a:p>
        </p:txBody>
      </p:sp>
      <p:sp>
        <p:nvSpPr>
          <p:cNvPr id="63" name="Ellipse 62"/>
          <p:cNvSpPr/>
          <p:nvPr/>
        </p:nvSpPr>
        <p:spPr>
          <a:xfrm>
            <a:off x="148518" y="2121859"/>
            <a:ext cx="252000" cy="263549"/>
          </a:xfrm>
          <a:prstGeom prst="ellipse">
            <a:avLst/>
          </a:prstGeom>
          <a:solidFill>
            <a:schemeClr val="accent1">
              <a:lumMod val="10000"/>
              <a:lumOff val="90000"/>
            </a:schemeClr>
          </a:solidFill>
          <a:ln>
            <a:solidFill>
              <a:schemeClr val="accent1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1</a:t>
            </a:r>
          </a:p>
        </p:txBody>
      </p:sp>
      <p:sp>
        <p:nvSpPr>
          <p:cNvPr id="69" name="Text Box 10"/>
          <p:cNvSpPr txBox="1">
            <a:spLocks noChangeArrowheads="1"/>
          </p:cNvSpPr>
          <p:nvPr/>
        </p:nvSpPr>
        <p:spPr bwMode="auto">
          <a:xfrm>
            <a:off x="1996598" y="2055633"/>
            <a:ext cx="1075046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177800" algn="ctr">
              <a:defRPr sz="1400">
                <a:solidFill>
                  <a:srgbClr val="404040"/>
                </a:solidFill>
                <a:latin typeface="+mn-lt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pPr marL="0"/>
            <a:r>
              <a:rPr lang="de-DE" sz="1050" dirty="0"/>
              <a:t>Fixe Gemeinkosten</a:t>
            </a:r>
          </a:p>
        </p:txBody>
      </p:sp>
      <p:sp>
        <p:nvSpPr>
          <p:cNvPr id="70" name="Text Box 19"/>
          <p:cNvSpPr txBox="1">
            <a:spLocks noChangeArrowheads="1"/>
          </p:cNvSpPr>
          <p:nvPr/>
        </p:nvSpPr>
        <p:spPr bwMode="auto">
          <a:xfrm>
            <a:off x="1996598" y="2556940"/>
            <a:ext cx="1075046" cy="396000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177800" algn="ctr">
              <a:defRPr sz="1400">
                <a:solidFill>
                  <a:srgbClr val="404040"/>
                </a:solidFill>
                <a:latin typeface="+mn-lt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pPr marL="0"/>
            <a:r>
              <a:rPr lang="de-DE" sz="1050" dirty="0"/>
              <a:t>Variable Gemeinkosten</a:t>
            </a:r>
          </a:p>
        </p:txBody>
      </p:sp>
      <p:sp>
        <p:nvSpPr>
          <p:cNvPr id="71" name="Text Box 19"/>
          <p:cNvSpPr txBox="1">
            <a:spLocks noChangeArrowheads="1"/>
          </p:cNvSpPr>
          <p:nvPr/>
        </p:nvSpPr>
        <p:spPr bwMode="auto">
          <a:xfrm>
            <a:off x="4702704" y="2556940"/>
            <a:ext cx="1075046" cy="396000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177800" algn="ctr">
              <a:defRPr sz="1400">
                <a:solidFill>
                  <a:srgbClr val="404040"/>
                </a:solidFill>
                <a:latin typeface="+mn-lt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pPr marL="0"/>
            <a:r>
              <a:rPr lang="de-DE" sz="1050" dirty="0"/>
              <a:t>Variable Gemeinkosten</a:t>
            </a:r>
          </a:p>
        </p:txBody>
      </p:sp>
      <p:sp>
        <p:nvSpPr>
          <p:cNvPr id="72" name="Ellipse 71"/>
          <p:cNvSpPr/>
          <p:nvPr/>
        </p:nvSpPr>
        <p:spPr>
          <a:xfrm>
            <a:off x="148518" y="2612701"/>
            <a:ext cx="252000" cy="252000"/>
          </a:xfrm>
          <a:prstGeom prst="ellipse">
            <a:avLst/>
          </a:prstGeom>
          <a:solidFill>
            <a:srgbClr val="BDE1FF"/>
          </a:solidFill>
          <a:ln>
            <a:solidFill>
              <a:srgbClr val="BDE1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2</a:t>
            </a:r>
          </a:p>
        </p:txBody>
      </p:sp>
      <p:sp>
        <p:nvSpPr>
          <p:cNvPr id="73" name="Ellipse 72"/>
          <p:cNvSpPr/>
          <p:nvPr/>
        </p:nvSpPr>
        <p:spPr>
          <a:xfrm>
            <a:off x="148518" y="3091994"/>
            <a:ext cx="252000" cy="2520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3</a:t>
            </a:r>
          </a:p>
        </p:txBody>
      </p:sp>
      <p:sp>
        <p:nvSpPr>
          <p:cNvPr id="74" name="Ellipse 73"/>
          <p:cNvSpPr/>
          <p:nvPr/>
        </p:nvSpPr>
        <p:spPr>
          <a:xfrm>
            <a:off x="148518" y="3571287"/>
            <a:ext cx="252000" cy="252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4</a:t>
            </a:r>
          </a:p>
        </p:txBody>
      </p:sp>
      <p:sp>
        <p:nvSpPr>
          <p:cNvPr id="78" name="Text Box 14"/>
          <p:cNvSpPr txBox="1">
            <a:spLocks noChangeArrowheads="1"/>
          </p:cNvSpPr>
          <p:nvPr/>
        </p:nvSpPr>
        <p:spPr bwMode="auto">
          <a:xfrm>
            <a:off x="531006" y="4039031"/>
            <a:ext cx="872355" cy="27509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pPr algn="ctr" eaLnBrk="0" hangingPunct="0"/>
            <a:r>
              <a:rPr kumimoji="1" lang="en-GB" sz="1000" dirty="0">
                <a:solidFill>
                  <a:srgbClr val="404040"/>
                </a:solidFill>
                <a:latin typeface="+mn-lt"/>
              </a:rPr>
              <a:t>(Production </a:t>
            </a:r>
          </a:p>
          <a:p>
            <a:pPr algn="ctr" eaLnBrk="0" hangingPunct="0"/>
            <a:r>
              <a:rPr kumimoji="1" lang="en-GB" sz="1000" dirty="0">
                <a:solidFill>
                  <a:srgbClr val="404040"/>
                </a:solidFill>
                <a:latin typeface="+mn-lt"/>
              </a:rPr>
              <a:t>Planning)</a:t>
            </a:r>
          </a:p>
        </p:txBody>
      </p:sp>
      <p:sp>
        <p:nvSpPr>
          <p:cNvPr id="79" name="Text Box 14"/>
          <p:cNvSpPr txBox="1">
            <a:spLocks noChangeArrowheads="1"/>
          </p:cNvSpPr>
          <p:nvPr/>
        </p:nvSpPr>
        <p:spPr bwMode="auto">
          <a:xfrm>
            <a:off x="1353982" y="4045775"/>
            <a:ext cx="432000" cy="2616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kumimoji="1" lang="de-DE" sz="1100" b="1" dirty="0">
                <a:solidFill>
                  <a:srgbClr val="404040"/>
                </a:solidFill>
                <a:latin typeface="+mn-lt"/>
              </a:rPr>
              <a:t>PP</a:t>
            </a:r>
          </a:p>
        </p:txBody>
      </p:sp>
      <p:sp>
        <p:nvSpPr>
          <p:cNvPr id="80" name="Ellipse 79"/>
          <p:cNvSpPr/>
          <p:nvPr/>
        </p:nvSpPr>
        <p:spPr>
          <a:xfrm>
            <a:off x="148518" y="4050580"/>
            <a:ext cx="252000" cy="2520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5</a:t>
            </a:r>
          </a:p>
        </p:txBody>
      </p:sp>
      <p:cxnSp>
        <p:nvCxnSpPr>
          <p:cNvPr id="84" name="Gewinkelte Verbindung 83"/>
          <p:cNvCxnSpPr>
            <a:stCxn id="79" idx="2"/>
            <a:endCxn id="29" idx="2"/>
          </p:cNvCxnSpPr>
          <p:nvPr/>
        </p:nvCxnSpPr>
        <p:spPr>
          <a:xfrm rot="5400000" flipH="1" flipV="1">
            <a:off x="3196869" y="2264028"/>
            <a:ext cx="416469" cy="3670245"/>
          </a:xfrm>
          <a:prstGeom prst="bentConnector3">
            <a:avLst>
              <a:gd name="adj1" fmla="val -54890"/>
            </a:avLst>
          </a:prstGeom>
          <a:ln w="12700"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mit Pfeil 85"/>
          <p:cNvCxnSpPr>
            <a:stCxn id="49" idx="3"/>
          </p:cNvCxnSpPr>
          <p:nvPr/>
        </p:nvCxnSpPr>
        <p:spPr>
          <a:xfrm>
            <a:off x="1850669" y="3709344"/>
            <a:ext cx="111805" cy="0"/>
          </a:xfrm>
          <a:prstGeom prst="straightConnector1">
            <a:avLst/>
          </a:prstGeom>
          <a:ln w="12700"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/>
          <p:cNvCxnSpPr>
            <a:stCxn id="48" idx="3"/>
          </p:cNvCxnSpPr>
          <p:nvPr/>
        </p:nvCxnSpPr>
        <p:spPr>
          <a:xfrm>
            <a:off x="1823418" y="3242107"/>
            <a:ext cx="139056" cy="0"/>
          </a:xfrm>
          <a:prstGeom prst="straightConnector1">
            <a:avLst/>
          </a:prstGeom>
          <a:ln w="12700"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/>
          <p:cNvCxnSpPr>
            <a:stCxn id="47" idx="3"/>
            <a:endCxn id="70" idx="1"/>
          </p:cNvCxnSpPr>
          <p:nvPr/>
        </p:nvCxnSpPr>
        <p:spPr>
          <a:xfrm>
            <a:off x="1785982" y="2754940"/>
            <a:ext cx="210616" cy="0"/>
          </a:xfrm>
          <a:prstGeom prst="straightConnector1">
            <a:avLst/>
          </a:prstGeom>
          <a:ln w="12700"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mit Pfeil 91"/>
          <p:cNvCxnSpPr/>
          <p:nvPr/>
        </p:nvCxnSpPr>
        <p:spPr>
          <a:xfrm>
            <a:off x="1785982" y="2253633"/>
            <a:ext cx="210616" cy="0"/>
          </a:xfrm>
          <a:prstGeom prst="straightConnector1">
            <a:avLst/>
          </a:prstGeom>
          <a:ln w="12700"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/>
          <p:cNvCxnSpPr>
            <a:stCxn id="69" idx="3"/>
            <a:endCxn id="27" idx="1"/>
          </p:cNvCxnSpPr>
          <p:nvPr/>
        </p:nvCxnSpPr>
        <p:spPr>
          <a:xfrm>
            <a:off x="3071644" y="2253633"/>
            <a:ext cx="278007" cy="0"/>
          </a:xfrm>
          <a:prstGeom prst="straightConnector1">
            <a:avLst/>
          </a:prstGeom>
          <a:ln w="12700"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/>
          <p:cNvCxnSpPr>
            <a:stCxn id="70" idx="3"/>
            <a:endCxn id="28" idx="1"/>
          </p:cNvCxnSpPr>
          <p:nvPr/>
        </p:nvCxnSpPr>
        <p:spPr>
          <a:xfrm>
            <a:off x="3071644" y="2754940"/>
            <a:ext cx="278007" cy="0"/>
          </a:xfrm>
          <a:prstGeom prst="straightConnector1">
            <a:avLst/>
          </a:prstGeom>
          <a:ln w="12700"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 Verbindung mit Pfeil 107"/>
          <p:cNvCxnSpPr>
            <a:stCxn id="28" idx="3"/>
            <a:endCxn id="71" idx="1"/>
          </p:cNvCxnSpPr>
          <p:nvPr/>
        </p:nvCxnSpPr>
        <p:spPr>
          <a:xfrm>
            <a:off x="4424697" y="2754940"/>
            <a:ext cx="278007" cy="0"/>
          </a:xfrm>
          <a:prstGeom prst="straightConnector1">
            <a:avLst/>
          </a:prstGeom>
          <a:ln w="12700"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mit Pfeil 110"/>
          <p:cNvCxnSpPr>
            <a:stCxn id="21" idx="3"/>
            <a:endCxn id="29" idx="1"/>
          </p:cNvCxnSpPr>
          <p:nvPr/>
        </p:nvCxnSpPr>
        <p:spPr>
          <a:xfrm>
            <a:off x="3071644" y="3494916"/>
            <a:ext cx="1631060" cy="0"/>
          </a:xfrm>
          <a:prstGeom prst="straightConnector1">
            <a:avLst/>
          </a:prstGeom>
          <a:ln w="12700"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mit Pfeil 114"/>
          <p:cNvCxnSpPr>
            <a:stCxn id="32" idx="1"/>
            <a:endCxn id="31" idx="3"/>
          </p:cNvCxnSpPr>
          <p:nvPr/>
        </p:nvCxnSpPr>
        <p:spPr>
          <a:xfrm flipH="1">
            <a:off x="7361827" y="2967255"/>
            <a:ext cx="820117" cy="0"/>
          </a:xfrm>
          <a:prstGeom prst="straightConnector1">
            <a:avLst/>
          </a:prstGeom>
          <a:ln w="12700"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 Box 14"/>
          <p:cNvSpPr txBox="1">
            <a:spLocks noChangeArrowheads="1"/>
          </p:cNvSpPr>
          <p:nvPr/>
        </p:nvSpPr>
        <p:spPr bwMode="auto">
          <a:xfrm>
            <a:off x="3666236" y="4110642"/>
            <a:ext cx="1402300" cy="27509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pPr algn="ctr" eaLnBrk="0" hangingPunct="0"/>
            <a:r>
              <a:rPr kumimoji="1" lang="de-DE" sz="1100" b="1" dirty="0">
                <a:solidFill>
                  <a:srgbClr val="404040"/>
                </a:solidFill>
                <a:latin typeface="+mn-lt"/>
              </a:rPr>
              <a:t>Währungsdifferenzen</a:t>
            </a:r>
          </a:p>
        </p:txBody>
      </p:sp>
      <p:cxnSp>
        <p:nvCxnSpPr>
          <p:cNvPr id="118" name="Gewinkelte Verbindung 117"/>
          <p:cNvCxnSpPr>
            <a:stCxn id="29" idx="3"/>
            <a:endCxn id="31" idx="1"/>
          </p:cNvCxnSpPr>
          <p:nvPr/>
        </p:nvCxnSpPr>
        <p:spPr>
          <a:xfrm flipV="1">
            <a:off x="5777750" y="2967255"/>
            <a:ext cx="936077" cy="527661"/>
          </a:xfrm>
          <a:prstGeom prst="bentConnector3">
            <a:avLst>
              <a:gd name="adj1" fmla="val 21508"/>
            </a:avLst>
          </a:prstGeom>
          <a:ln w="12700"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Gerade Verbindung mit Pfeil 123"/>
          <p:cNvCxnSpPr/>
          <p:nvPr/>
        </p:nvCxnSpPr>
        <p:spPr>
          <a:xfrm flipV="1">
            <a:off x="8505944" y="3878875"/>
            <a:ext cx="0" cy="251108"/>
          </a:xfrm>
          <a:prstGeom prst="straightConnector1">
            <a:avLst/>
          </a:prstGeom>
          <a:ln w="12700"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Ellipse 126"/>
          <p:cNvSpPr/>
          <p:nvPr/>
        </p:nvSpPr>
        <p:spPr>
          <a:xfrm>
            <a:off x="7762715" y="4393366"/>
            <a:ext cx="252000" cy="25200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bg1"/>
                </a:solidFill>
              </a:rPr>
              <a:t>6</a:t>
            </a:r>
          </a:p>
        </p:txBody>
      </p:sp>
      <p:cxnSp>
        <p:nvCxnSpPr>
          <p:cNvPr id="7" name="Gewinkelter Verbinder 6"/>
          <p:cNvCxnSpPr>
            <a:stCxn id="71" idx="3"/>
            <a:endCxn id="31" idx="1"/>
          </p:cNvCxnSpPr>
          <p:nvPr/>
        </p:nvCxnSpPr>
        <p:spPr>
          <a:xfrm>
            <a:off x="5777750" y="2754940"/>
            <a:ext cx="936077" cy="212315"/>
          </a:xfrm>
          <a:prstGeom prst="bentConnector3">
            <a:avLst>
              <a:gd name="adj1" fmla="val 21418"/>
            </a:avLst>
          </a:prstGeom>
          <a:ln w="12700"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0041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527612" y="3008281"/>
            <a:ext cx="7913878" cy="395288"/>
            <a:chOff x="1383" y="1772"/>
            <a:chExt cx="4172" cy="249"/>
          </a:xfrm>
        </p:grpSpPr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>
              <a:off x="1383" y="1772"/>
              <a:ext cx="209" cy="24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1400" kern="0" dirty="0">
                  <a:solidFill>
                    <a:srgbClr val="FFFFFF"/>
                  </a:solidFill>
                </a:rPr>
                <a:t>1</a:t>
              </a:r>
              <a:r>
                <a:rPr kumimoji="1" lang="en-US" sz="14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.</a:t>
              </a:r>
            </a:p>
          </p:txBody>
        </p:sp>
        <p:sp>
          <p:nvSpPr>
            <p:cNvPr id="17" name="Text Box 7"/>
            <p:cNvSpPr txBox="1">
              <a:spLocks noChangeArrowheads="1"/>
            </p:cNvSpPr>
            <p:nvPr/>
          </p:nvSpPr>
          <p:spPr bwMode="auto">
            <a:xfrm>
              <a:off x="1687" y="1847"/>
              <a:ext cx="386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Kurze</a:t>
              </a: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kumimoji="0" lang="en-US" sz="1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Einführung</a:t>
              </a:r>
              <a:r>
                <a:rPr kumimoji="0" lang="en-US" sz="1400" i="0" u="none" strike="noStrike" kern="1200" cap="none" spc="0" normalizeH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kumimoji="0" lang="en-US" sz="1400" i="0" u="none" strike="noStrike" kern="1200" cap="none" spc="0" normalizeH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zur</a:t>
              </a:r>
              <a:r>
                <a:rPr kumimoji="0" lang="en-US" sz="1400" i="0" u="none" strike="noStrike" kern="1200" cap="none" spc="0" normalizeH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SAP AG und SAP ERP</a:t>
              </a:r>
              <a:endPara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UM Neue Helvetica 55 Regular"/>
                <a:ea typeface="+mn-ea"/>
              </a:endParaRPr>
            </a:p>
          </p:txBody>
        </p:sp>
        <p:sp>
          <p:nvSpPr>
            <p:cNvPr id="18" name="Line 8"/>
            <p:cNvSpPr>
              <a:spLocks noChangeShapeType="1"/>
            </p:cNvSpPr>
            <p:nvPr/>
          </p:nvSpPr>
          <p:spPr bwMode="auto">
            <a:xfrm>
              <a:off x="1581" y="2021"/>
              <a:ext cx="3858" cy="0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1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grpSp>
        <p:nvGrpSpPr>
          <p:cNvPr id="19" name="Group 5"/>
          <p:cNvGrpSpPr>
            <a:grpSpLocks/>
          </p:cNvGrpSpPr>
          <p:nvPr/>
        </p:nvGrpSpPr>
        <p:grpSpPr bwMode="auto">
          <a:xfrm>
            <a:off x="527612" y="3561402"/>
            <a:ext cx="7913878" cy="395288"/>
            <a:chOff x="1383" y="1772"/>
            <a:chExt cx="4172" cy="249"/>
          </a:xfrm>
        </p:grpSpPr>
        <p:sp>
          <p:nvSpPr>
            <p:cNvPr id="20" name="Rectangle 6"/>
            <p:cNvSpPr>
              <a:spLocks noChangeArrowheads="1"/>
            </p:cNvSpPr>
            <p:nvPr/>
          </p:nvSpPr>
          <p:spPr bwMode="auto">
            <a:xfrm>
              <a:off x="1383" y="1772"/>
              <a:ext cx="209" cy="249"/>
            </a:xfrm>
            <a:prstGeom prst="rect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1400" kern="0" noProof="0" dirty="0">
                  <a:solidFill>
                    <a:srgbClr val="FFFFFF"/>
                  </a:solidFill>
                </a:rPr>
                <a:t>2</a:t>
              </a:r>
              <a:r>
                <a:rPr kumimoji="1" lang="en-US" sz="14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.</a:t>
              </a:r>
            </a:p>
          </p:txBody>
        </p:sp>
        <p:sp>
          <p:nvSpPr>
            <p:cNvPr id="21" name="Text Box 7"/>
            <p:cNvSpPr txBox="1">
              <a:spLocks noChangeArrowheads="1"/>
            </p:cNvSpPr>
            <p:nvPr/>
          </p:nvSpPr>
          <p:spPr bwMode="auto">
            <a:xfrm>
              <a:off x="1687" y="1847"/>
              <a:ext cx="386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Fallstudie</a:t>
              </a:r>
              <a:r>
                <a:rPr kumimoji="0" 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und </a:t>
              </a:r>
              <a:r>
                <a:rPr kumimoji="0" lang="en-US" sz="1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Umsetzung</a:t>
              </a:r>
              <a:r>
                <a:rPr kumimoji="0" lang="en-US" sz="1400" i="0" u="none" strike="noStrike" kern="1200" cap="none" spc="0" normalizeH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in SAP</a:t>
              </a:r>
              <a:endPara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UM Neue Helvetica 55 Regular"/>
                <a:ea typeface="+mn-ea"/>
              </a:endParaRPr>
            </a:p>
          </p:txBody>
        </p:sp>
        <p:sp>
          <p:nvSpPr>
            <p:cNvPr id="22" name="Line 8"/>
            <p:cNvSpPr>
              <a:spLocks noChangeShapeType="1"/>
            </p:cNvSpPr>
            <p:nvPr/>
          </p:nvSpPr>
          <p:spPr bwMode="auto">
            <a:xfrm>
              <a:off x="1581" y="2021"/>
              <a:ext cx="3858" cy="0"/>
            </a:xfrm>
            <a:prstGeom prst="lin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1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7650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Detaillierte Behandlung und Erarbeitung in strukturierter Vorgehensweise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8" name="Rechteck 7"/>
          <p:cNvSpPr/>
          <p:nvPr/>
        </p:nvSpPr>
        <p:spPr>
          <a:xfrm>
            <a:off x="358775" y="1422369"/>
            <a:ext cx="7427913" cy="529029"/>
          </a:xfrm>
          <a:prstGeom prst="rect">
            <a:avLst/>
          </a:prstGeom>
          <a:solidFill>
            <a:schemeClr val="tx2"/>
          </a:solidFill>
          <a:ln w="63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algn="ctr"/>
            <a:r>
              <a:rPr lang="de-DE" sz="1600" b="1" dirty="0"/>
              <a:t>Klare Trennung zwischen den Dimensionen und der Gesamtprozesseinordnung</a:t>
            </a:r>
          </a:p>
        </p:txBody>
      </p:sp>
      <p:sp>
        <p:nvSpPr>
          <p:cNvPr id="9" name="Rechteck 8"/>
          <p:cNvSpPr/>
          <p:nvPr/>
        </p:nvSpPr>
        <p:spPr>
          <a:xfrm>
            <a:off x="358774" y="2163036"/>
            <a:ext cx="3565526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de-DE" sz="1400" b="1" dirty="0">
                <a:solidFill>
                  <a:schemeClr val="bg1"/>
                </a:solidFill>
              </a:rPr>
              <a:t>Strukturierte Dreiteilung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222688" y="2163036"/>
            <a:ext cx="3564000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ts val="600"/>
              </a:spcBef>
            </a:pPr>
            <a:r>
              <a:rPr lang="de-DE" sz="1400" b="1" dirty="0">
                <a:solidFill>
                  <a:schemeClr val="bg1"/>
                </a:solidFill>
              </a:rPr>
              <a:t>Gesamtprozesseinordnung</a:t>
            </a:r>
          </a:p>
        </p:txBody>
      </p:sp>
      <p:sp>
        <p:nvSpPr>
          <p:cNvPr id="13" name="Rechteck 12"/>
          <p:cNvSpPr/>
          <p:nvPr/>
        </p:nvSpPr>
        <p:spPr>
          <a:xfrm>
            <a:off x="358774" y="2762220"/>
            <a:ext cx="3565526" cy="33028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647700" lvl="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à"/>
            </a:pPr>
            <a:endParaRPr lang="de-DE" sz="1400" dirty="0">
              <a:solidFill>
                <a:srgbClr val="404040"/>
              </a:solidFill>
              <a:sym typeface="Wingdings" panose="05000000000000000000" pitchFamily="2" charset="2"/>
            </a:endParaRPr>
          </a:p>
          <a:p>
            <a:pPr marL="361950" lvl="0">
              <a:spcBef>
                <a:spcPts val="1200"/>
              </a:spcBef>
              <a:buClr>
                <a:srgbClr val="404040"/>
              </a:buClr>
            </a:pPr>
            <a:endParaRPr lang="de-DE" sz="1400" dirty="0">
              <a:solidFill>
                <a:srgbClr val="404040"/>
              </a:solidFill>
              <a:sym typeface="Wingdings" panose="05000000000000000000" pitchFamily="2" charset="2"/>
            </a:endParaRPr>
          </a:p>
          <a:p>
            <a:pPr marL="647700" lvl="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à"/>
            </a:pPr>
            <a:r>
              <a:rPr lang="de-DE" sz="1400" dirty="0">
                <a:solidFill>
                  <a:srgbClr val="404040"/>
                </a:solidFill>
                <a:sym typeface="Wingdings" panose="05000000000000000000" pitchFamily="2" charset="2"/>
              </a:rPr>
              <a:t>Vorstellung der theoretischen Grundlagen</a:t>
            </a:r>
          </a:p>
          <a:p>
            <a:pPr marL="647700" lvl="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à"/>
            </a:pPr>
            <a:endParaRPr lang="de-DE" sz="1400" dirty="0">
              <a:solidFill>
                <a:srgbClr val="404040"/>
              </a:solidFill>
              <a:sym typeface="Wingdings" panose="05000000000000000000" pitchFamily="2" charset="2"/>
            </a:endParaRPr>
          </a:p>
          <a:p>
            <a:pPr marL="647700" lvl="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à"/>
            </a:pPr>
            <a:r>
              <a:rPr lang="de-DE" sz="1400" dirty="0">
                <a:solidFill>
                  <a:srgbClr val="404040"/>
                </a:solidFill>
                <a:sym typeface="Wingdings" panose="05000000000000000000" pitchFamily="2" charset="2"/>
              </a:rPr>
              <a:t>Betrachtung der Aufgabe des bearbeiteten Cases</a:t>
            </a:r>
          </a:p>
          <a:p>
            <a:pPr marL="361950" lvl="0">
              <a:spcBef>
                <a:spcPts val="1200"/>
              </a:spcBef>
              <a:buClr>
                <a:srgbClr val="404040"/>
              </a:buClr>
            </a:pPr>
            <a:endParaRPr lang="de-DE" sz="1400" dirty="0">
              <a:solidFill>
                <a:srgbClr val="404040"/>
              </a:solidFill>
              <a:sym typeface="Wingdings" panose="05000000000000000000" pitchFamily="2" charset="2"/>
            </a:endParaRPr>
          </a:p>
          <a:p>
            <a:pPr marL="647700" lvl="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à"/>
            </a:pPr>
            <a:r>
              <a:rPr lang="de-DE" sz="1400" dirty="0">
                <a:solidFill>
                  <a:srgbClr val="404040"/>
                </a:solidFill>
                <a:sym typeface="Wingdings" panose="05000000000000000000" pitchFamily="2" charset="2"/>
              </a:rPr>
              <a:t>Darstellung der praktischen Umsetzung in SAP</a:t>
            </a:r>
          </a:p>
        </p:txBody>
      </p:sp>
      <p:sp>
        <p:nvSpPr>
          <p:cNvPr id="14" name="Rechteck 13"/>
          <p:cNvSpPr/>
          <p:nvPr/>
        </p:nvSpPr>
        <p:spPr>
          <a:xfrm>
            <a:off x="4222688" y="2762220"/>
            <a:ext cx="3564000" cy="33028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endParaRPr lang="de-DE" sz="1400" dirty="0">
              <a:solidFill>
                <a:srgbClr val="404040"/>
              </a:solidFill>
            </a:endParaRPr>
          </a:p>
          <a:p>
            <a:pPr marL="285750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endParaRPr lang="de-DE" sz="1400" dirty="0">
              <a:solidFill>
                <a:srgbClr val="404040"/>
              </a:solidFill>
            </a:endParaRPr>
          </a:p>
          <a:p>
            <a:pPr marL="285750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endParaRPr lang="de-DE" sz="1400" dirty="0">
              <a:solidFill>
                <a:srgbClr val="404040"/>
              </a:solidFill>
            </a:endParaRPr>
          </a:p>
          <a:p>
            <a:pPr marL="285750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endParaRPr lang="de-DE" sz="1400" dirty="0">
              <a:solidFill>
                <a:srgbClr val="404040"/>
              </a:solidFill>
            </a:endParaRPr>
          </a:p>
          <a:p>
            <a:pPr marL="285750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endParaRPr lang="de-DE" sz="1400" dirty="0">
              <a:solidFill>
                <a:srgbClr val="404040"/>
              </a:solidFill>
            </a:endParaRPr>
          </a:p>
          <a:p>
            <a:pPr marL="285750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endParaRPr lang="de-DE" sz="1400" dirty="0">
              <a:solidFill>
                <a:srgbClr val="404040"/>
              </a:solidFill>
            </a:endParaRPr>
          </a:p>
          <a:p>
            <a:pPr marL="285750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endParaRPr lang="de-DE" sz="1400" dirty="0">
              <a:solidFill>
                <a:srgbClr val="404040"/>
              </a:solidFill>
            </a:endParaRPr>
          </a:p>
          <a:p>
            <a:pPr marL="285750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r>
              <a:rPr lang="de-DE" sz="1400" b="1" dirty="0">
                <a:solidFill>
                  <a:srgbClr val="404040"/>
                </a:solidFill>
              </a:rPr>
              <a:t>Tag 1: Kostenstellenrechnung</a:t>
            </a:r>
          </a:p>
          <a:p>
            <a:pPr marL="285750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r>
              <a:rPr lang="de-DE" sz="1400" b="1" dirty="0">
                <a:solidFill>
                  <a:srgbClr val="404040"/>
                </a:solidFill>
              </a:rPr>
              <a:t>Tag 2: Kostenträger- und Ergebnisrechnung</a:t>
            </a:r>
          </a:p>
          <a:p>
            <a:pPr marL="285750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endParaRPr lang="de-DE" sz="1400" dirty="0">
              <a:solidFill>
                <a:srgbClr val="404040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4404489" y="3112085"/>
            <a:ext cx="1421606" cy="1347543"/>
          </a:xfrm>
          <a:prstGeom prst="rect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5828475" y="3112085"/>
            <a:ext cx="1776413" cy="1347543"/>
          </a:xfrm>
          <a:prstGeom prst="rect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Abgerundetes Rechteck 18"/>
          <p:cNvSpPr/>
          <p:nvPr/>
        </p:nvSpPr>
        <p:spPr>
          <a:xfrm>
            <a:off x="771525" y="3112085"/>
            <a:ext cx="1152525" cy="352425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rgbClr val="404040"/>
                </a:solidFill>
              </a:rPr>
              <a:t>Theorie</a:t>
            </a:r>
          </a:p>
        </p:txBody>
      </p:sp>
      <p:sp>
        <p:nvSpPr>
          <p:cNvPr id="20" name="Abgerundetes Rechteck 19"/>
          <p:cNvSpPr/>
          <p:nvPr/>
        </p:nvSpPr>
        <p:spPr>
          <a:xfrm>
            <a:off x="771525" y="4043612"/>
            <a:ext cx="1152525" cy="35242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Case</a:t>
            </a:r>
          </a:p>
        </p:txBody>
      </p:sp>
      <p:sp>
        <p:nvSpPr>
          <p:cNvPr id="21" name="Abgerundetes Rechteck 20"/>
          <p:cNvSpPr/>
          <p:nvPr/>
        </p:nvSpPr>
        <p:spPr>
          <a:xfrm>
            <a:off x="771525" y="4975139"/>
            <a:ext cx="1152525" cy="352425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SAP</a:t>
            </a:r>
          </a:p>
        </p:txBody>
      </p:sp>
      <p:sp>
        <p:nvSpPr>
          <p:cNvPr id="11" name="Ellipse 10"/>
          <p:cNvSpPr/>
          <p:nvPr/>
        </p:nvSpPr>
        <p:spPr>
          <a:xfrm>
            <a:off x="4992703" y="2803660"/>
            <a:ext cx="252000" cy="252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A</a:t>
            </a:r>
          </a:p>
        </p:txBody>
      </p:sp>
      <p:sp>
        <p:nvSpPr>
          <p:cNvPr id="12" name="Ellipse 11"/>
          <p:cNvSpPr/>
          <p:nvPr/>
        </p:nvSpPr>
        <p:spPr>
          <a:xfrm>
            <a:off x="6590681" y="2803660"/>
            <a:ext cx="252000" cy="252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B</a:t>
            </a:r>
          </a:p>
        </p:txBody>
      </p:sp>
      <p:sp>
        <p:nvSpPr>
          <p:cNvPr id="22" name="Ellipse 21"/>
          <p:cNvSpPr/>
          <p:nvPr/>
        </p:nvSpPr>
        <p:spPr>
          <a:xfrm>
            <a:off x="4329115" y="4867715"/>
            <a:ext cx="144000" cy="144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/>
              <a:t>A</a:t>
            </a:r>
          </a:p>
        </p:txBody>
      </p:sp>
      <p:sp>
        <p:nvSpPr>
          <p:cNvPr id="24" name="Ellipse 23"/>
          <p:cNvSpPr/>
          <p:nvPr/>
        </p:nvSpPr>
        <p:spPr>
          <a:xfrm>
            <a:off x="4329115" y="5149397"/>
            <a:ext cx="144000" cy="144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/>
              <a:t>B</a:t>
            </a:r>
          </a:p>
        </p:txBody>
      </p:sp>
      <p:pic>
        <p:nvPicPr>
          <p:cNvPr id="3" name="Grafik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441601" y="3181862"/>
            <a:ext cx="3124800" cy="1278000"/>
          </a:xfrm>
          <a:prstGeom prst="rect">
            <a:avLst/>
          </a:prstGeom>
        </p:spPr>
      </p:pic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7200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Primärkostenverteilung: Buchung der primären Gemeinkosten auf die Kostenstellen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8" name="Abgerundetes Rechteck 7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rgbClr val="404040"/>
                </a:solidFill>
              </a:rPr>
              <a:t>Theorie</a:t>
            </a: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358775" y="1440410"/>
            <a:ext cx="7848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Clr>
                <a:srgbClr val="404040"/>
              </a:buClr>
            </a:pPr>
            <a:r>
              <a:rPr lang="de-DE" b="1" dirty="0">
                <a:solidFill>
                  <a:srgbClr val="404040"/>
                </a:solidFill>
              </a:rPr>
              <a:t>Möglichst verursachungsgerechte Verrechnung </a:t>
            </a:r>
            <a:r>
              <a:rPr lang="de-DE" dirty="0">
                <a:solidFill>
                  <a:srgbClr val="404040"/>
                </a:solidFill>
              </a:rPr>
              <a:t>der Kosten angestrebt:</a:t>
            </a:r>
            <a:endParaRPr lang="de-DE" sz="1200" dirty="0">
              <a:solidFill>
                <a:srgbClr val="404040"/>
              </a:solidFill>
            </a:endParaRPr>
          </a:p>
          <a:p>
            <a:pPr marL="285750" indent="-285750">
              <a:spcBef>
                <a:spcPts val="18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b="1" dirty="0">
                <a:solidFill>
                  <a:srgbClr val="404040"/>
                </a:solidFill>
              </a:rPr>
              <a:t>Eindeutige</a:t>
            </a:r>
            <a:r>
              <a:rPr lang="de-DE" sz="1200" dirty="0">
                <a:solidFill>
                  <a:srgbClr val="404040"/>
                </a:solidFill>
              </a:rPr>
              <a:t> </a:t>
            </a:r>
            <a:r>
              <a:rPr lang="de-DE" sz="1200" b="1" dirty="0">
                <a:solidFill>
                  <a:srgbClr val="404040"/>
                </a:solidFill>
              </a:rPr>
              <a:t>Zurechenbarkeit</a:t>
            </a:r>
            <a:r>
              <a:rPr lang="de-DE" sz="1200" dirty="0">
                <a:solidFill>
                  <a:srgbClr val="404040"/>
                </a:solidFill>
              </a:rPr>
              <a:t> der primären Gemeinkosten</a:t>
            </a:r>
          </a:p>
          <a:p>
            <a:pPr marL="646113" lvl="2" indent="-285750" algn="just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</a:rPr>
              <a:t>Kostenstelleneinzelkosten (gleichzeitig Kostenträgergemeinkosten)</a:t>
            </a:r>
          </a:p>
          <a:p>
            <a:pPr marL="646113" lvl="2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</a:rPr>
              <a:t>Voraussetzung für verursachungsgerechte Zuordnung</a:t>
            </a:r>
            <a:r>
              <a:rPr lang="de-DE" sz="1200" b="1" dirty="0">
                <a:solidFill>
                  <a:srgbClr val="404040"/>
                </a:solidFill>
              </a:rPr>
              <a:t>: nach Kostenstellen getrennte Erfassung </a:t>
            </a:r>
            <a:r>
              <a:rPr lang="de-DE" sz="1200" dirty="0">
                <a:solidFill>
                  <a:srgbClr val="404040"/>
                </a:solidFill>
              </a:rPr>
              <a:t>auf Kostenartenebene</a:t>
            </a:r>
          </a:p>
          <a:p>
            <a:pPr marL="646113" lvl="2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</a:rPr>
              <a:t>Erfolgt mit integrierten IT-Systemen bereits in der </a:t>
            </a:r>
            <a:r>
              <a:rPr lang="de-DE" sz="1200" b="1" dirty="0">
                <a:solidFill>
                  <a:srgbClr val="404040"/>
                </a:solidFill>
              </a:rPr>
              <a:t>Finanzbuchhaltung</a:t>
            </a:r>
          </a:p>
          <a:p>
            <a:pPr marL="285750" indent="-285750">
              <a:spcBef>
                <a:spcPts val="18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b="1" dirty="0">
                <a:solidFill>
                  <a:srgbClr val="404040"/>
                </a:solidFill>
              </a:rPr>
              <a:t>Verzicht auf Zurechnung </a:t>
            </a:r>
            <a:r>
              <a:rPr lang="de-DE" sz="1200" dirty="0">
                <a:solidFill>
                  <a:srgbClr val="404040"/>
                </a:solidFill>
              </a:rPr>
              <a:t>aus Wirtschaftlichkeitsgründen: </a:t>
            </a:r>
            <a:r>
              <a:rPr lang="de-DE" sz="1200" b="1" dirty="0">
                <a:solidFill>
                  <a:srgbClr val="404040"/>
                </a:solidFill>
              </a:rPr>
              <a:t>Unechte </a:t>
            </a:r>
            <a:r>
              <a:rPr lang="de-DE" sz="1200" dirty="0">
                <a:solidFill>
                  <a:srgbClr val="404040"/>
                </a:solidFill>
              </a:rPr>
              <a:t>Kostenstellengemeinkosten</a:t>
            </a:r>
          </a:p>
          <a:p>
            <a:pPr marL="285750" indent="-285750">
              <a:spcBef>
                <a:spcPts val="18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b="1" dirty="0">
                <a:solidFill>
                  <a:srgbClr val="404040"/>
                </a:solidFill>
              </a:rPr>
              <a:t>Keine eindeutige Zurechenbarkeit</a:t>
            </a:r>
          </a:p>
          <a:p>
            <a:pPr marL="646113" lvl="2" indent="-285750" algn="just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b="1" dirty="0">
                <a:solidFill>
                  <a:srgbClr val="404040"/>
                </a:solidFill>
              </a:rPr>
              <a:t>Echte</a:t>
            </a:r>
            <a:r>
              <a:rPr lang="de-DE" sz="1200" dirty="0">
                <a:solidFill>
                  <a:srgbClr val="404040"/>
                </a:solidFill>
              </a:rPr>
              <a:t> Kostenstellengemeinkosten</a:t>
            </a:r>
          </a:p>
          <a:p>
            <a:pPr marL="646113" lvl="2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</a:rPr>
              <a:t>Schlüsselung nach </a:t>
            </a:r>
            <a:r>
              <a:rPr lang="de-DE" sz="1200" b="1" dirty="0">
                <a:solidFill>
                  <a:srgbClr val="404040"/>
                </a:solidFill>
              </a:rPr>
              <a:t>Bezugsgrößen</a:t>
            </a:r>
            <a:r>
              <a:rPr lang="de-DE" sz="1200" dirty="0">
                <a:solidFill>
                  <a:srgbClr val="404040"/>
                </a:solidFill>
              </a:rPr>
              <a:t> (Kostenschlüssel)</a:t>
            </a:r>
          </a:p>
          <a:p>
            <a:pPr marL="1000125" lvl="4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</a:rPr>
              <a:t>Mengenschlüssel (z.B. Arbeitsstunden)</a:t>
            </a:r>
          </a:p>
          <a:p>
            <a:pPr marL="1000125" lvl="4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</a:rPr>
              <a:t>Wertschlüssel (z.B. Wert der Betriebsmittel einer Kostenstelle)</a:t>
            </a:r>
          </a:p>
          <a:p>
            <a:pPr marL="646113" lvl="2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</a:rPr>
              <a:t>I.d.R. je Kostenart nur </a:t>
            </a:r>
            <a:r>
              <a:rPr lang="de-DE" sz="1200" b="1" dirty="0">
                <a:solidFill>
                  <a:srgbClr val="404040"/>
                </a:solidFill>
              </a:rPr>
              <a:t>ein</a:t>
            </a:r>
            <a:r>
              <a:rPr lang="de-DE" sz="1200" dirty="0">
                <a:solidFill>
                  <a:srgbClr val="404040"/>
                </a:solidFill>
              </a:rPr>
              <a:t> Kostenschüssel</a:t>
            </a:r>
          </a:p>
          <a:p>
            <a:pPr marL="646113" lvl="2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b="1" dirty="0">
                <a:solidFill>
                  <a:srgbClr val="404040"/>
                </a:solidFill>
              </a:rPr>
              <a:t>Proportionaler Zusammenhang</a:t>
            </a:r>
            <a:r>
              <a:rPr lang="de-DE" sz="1200" dirty="0">
                <a:solidFill>
                  <a:srgbClr val="404040"/>
                </a:solidFill>
              </a:rPr>
              <a:t> zwischen </a:t>
            </a:r>
            <a:r>
              <a:rPr lang="de-DE" sz="1200" b="1" dirty="0">
                <a:solidFill>
                  <a:srgbClr val="404040"/>
                </a:solidFill>
              </a:rPr>
              <a:t>Kostenschlüssel </a:t>
            </a:r>
            <a:r>
              <a:rPr lang="de-DE" sz="1200" dirty="0">
                <a:solidFill>
                  <a:srgbClr val="404040"/>
                </a:solidFill>
              </a:rPr>
              <a:t>und </a:t>
            </a:r>
            <a:r>
              <a:rPr lang="de-DE" sz="1200" b="1" dirty="0">
                <a:solidFill>
                  <a:srgbClr val="404040"/>
                </a:solidFill>
              </a:rPr>
              <a:t>Kostenverursachung </a:t>
            </a:r>
            <a:r>
              <a:rPr lang="de-DE" sz="1200" dirty="0">
                <a:solidFill>
                  <a:srgbClr val="404040"/>
                </a:solidFill>
              </a:rPr>
              <a:t>unterstellt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Friedl/Hofmann/Pedell (2017), S. 124 ff.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6879954" y="245092"/>
            <a:ext cx="922512" cy="383396"/>
            <a:chOff x="6879954" y="245092"/>
            <a:chExt cx="922512" cy="383396"/>
          </a:xfrm>
        </p:grpSpPr>
        <p:sp>
          <p:nvSpPr>
            <p:cNvPr id="11" name="Rechteck 10"/>
            <p:cNvSpPr/>
            <p:nvPr/>
          </p:nvSpPr>
          <p:spPr>
            <a:xfrm>
              <a:off x="6879954" y="245092"/>
              <a:ext cx="403315" cy="382303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7283269" y="245092"/>
              <a:ext cx="519197" cy="382303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14" name="Grafik 13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88"/>
              <a:ext cx="885600" cy="363600"/>
            </a:xfrm>
            <a:prstGeom prst="rect">
              <a:avLst/>
            </a:prstGeom>
          </p:spPr>
        </p:pic>
      </p:grpSp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617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effectLst/>
        </p:spPr>
        <p:txBody>
          <a:bodyPr/>
          <a:lstStyle/>
          <a:p>
            <a:r>
              <a:rPr lang="de-DE" dirty="0"/>
              <a:t>Primärkostenverteilung: Buchung der primären Gemeinkosten auf die Kostenstellen</a:t>
            </a:r>
            <a:endParaRPr lang="de-DE" baseline="30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8" name="Abgerundetes Rechteck 7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Case</a:t>
            </a:r>
          </a:p>
        </p:txBody>
      </p:sp>
      <p:graphicFrame>
        <p:nvGraphicFramePr>
          <p:cNvPr id="23" name="Tabel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119277"/>
              </p:ext>
            </p:extLst>
          </p:nvPr>
        </p:nvGraphicFramePr>
        <p:xfrm>
          <a:off x="519801" y="1835548"/>
          <a:ext cx="8104398" cy="3186904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16851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70340">
                <a:tc rowSpan="2"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Kostenart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Vorkostenstellen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50" b="0" dirty="0"/>
                    </a:p>
                  </a:txBody>
                  <a:tcPr marL="36000" marR="36000" marT="18000" marB="18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Endkostenstellen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50" b="0" dirty="0"/>
                    </a:p>
                  </a:txBody>
                  <a:tcPr marL="36000" marR="36000" marT="18000" marB="18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50" b="0" dirty="0"/>
                    </a:p>
                  </a:txBody>
                  <a:tcPr marL="36000" marR="36000" marT="18000" marB="18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50" b="0" dirty="0"/>
                    </a:p>
                  </a:txBody>
                  <a:tcPr marL="36000" marR="36000" marT="18000" marB="18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9153">
                <a:tc vMerge="1">
                  <a:txBody>
                    <a:bodyPr/>
                    <a:lstStyle/>
                    <a:p>
                      <a:endParaRPr lang="de-DE" sz="1400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Allg. </a:t>
                      </a:r>
                      <a:r>
                        <a:rPr lang="de-DE" sz="1400" b="1" dirty="0" err="1">
                          <a:solidFill>
                            <a:srgbClr val="404040"/>
                          </a:solidFill>
                        </a:rPr>
                        <a:t>Kst</a:t>
                      </a:r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.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Energie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>
                          <a:solidFill>
                            <a:srgbClr val="404040"/>
                          </a:solidFill>
                        </a:rPr>
                        <a:t>Fräserei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Brennerei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Material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>
                          <a:solidFill>
                            <a:srgbClr val="404040"/>
                          </a:solidFill>
                        </a:rPr>
                        <a:t>Vw</a:t>
                      </a:r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./</a:t>
                      </a:r>
                      <a:r>
                        <a:rPr lang="de-DE" sz="1400" b="1" dirty="0" err="1">
                          <a:solidFill>
                            <a:srgbClr val="404040"/>
                          </a:solidFill>
                        </a:rPr>
                        <a:t>Vt</a:t>
                      </a:r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.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0340">
                <a:tc>
                  <a:txBody>
                    <a:bodyPr/>
                    <a:lstStyle/>
                    <a:p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Fertigungslöhne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64.000 €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152.000 €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6051">
                <a:tc>
                  <a:txBody>
                    <a:bodyPr/>
                    <a:lstStyle/>
                    <a:p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Gehälter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11.000 €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5.500 €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25.000 €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25.000 €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3.500 €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5.000 €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0340">
                <a:tc>
                  <a:txBody>
                    <a:bodyPr/>
                    <a:lstStyle/>
                    <a:p>
                      <a:pPr marL="0" indent="0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Raumkosten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6.800 €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1.200 €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10.000 €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8.000 €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12.000 €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7.000 €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70340">
                <a:tc>
                  <a:txBody>
                    <a:bodyPr/>
                    <a:lstStyle/>
                    <a:p>
                      <a:pPr marL="0" indent="0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Maschinenmieten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30.000 €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70340">
                <a:tc>
                  <a:txBody>
                    <a:bodyPr/>
                    <a:lstStyle/>
                    <a:p>
                      <a:pPr marL="0" indent="0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Gesamt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17.800 €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6.700</a:t>
                      </a:r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129.000</a:t>
                      </a:r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185.000</a:t>
                      </a:r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15.500</a:t>
                      </a:r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12.000</a:t>
                      </a:r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2" name="Gruppieren 11"/>
          <p:cNvGrpSpPr/>
          <p:nvPr/>
        </p:nvGrpSpPr>
        <p:grpSpPr>
          <a:xfrm>
            <a:off x="6879954" y="245092"/>
            <a:ext cx="922512" cy="383396"/>
            <a:chOff x="6879954" y="245092"/>
            <a:chExt cx="922512" cy="383396"/>
          </a:xfrm>
        </p:grpSpPr>
        <p:sp>
          <p:nvSpPr>
            <p:cNvPr id="14" name="Rechteck 13"/>
            <p:cNvSpPr/>
            <p:nvPr/>
          </p:nvSpPr>
          <p:spPr>
            <a:xfrm>
              <a:off x="6879954" y="245092"/>
              <a:ext cx="403315" cy="382303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hteck 14"/>
            <p:cNvSpPr/>
            <p:nvPr/>
          </p:nvSpPr>
          <p:spPr>
            <a:xfrm>
              <a:off x="7283269" y="245092"/>
              <a:ext cx="519197" cy="382303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16" name="Grafik 15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88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3818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358775" y="1440410"/>
            <a:ext cx="7848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Clr>
                <a:srgbClr val="404040"/>
              </a:buClr>
            </a:pPr>
            <a:r>
              <a:rPr lang="de-DE" b="1" dirty="0">
                <a:solidFill>
                  <a:srgbClr val="404040"/>
                </a:solidFill>
              </a:rPr>
              <a:t>Welche Informationen benötigt SAP für die richtige Erfassung der primären Gemeinkosten?</a:t>
            </a:r>
          </a:p>
          <a:p>
            <a:pPr>
              <a:spcBef>
                <a:spcPts val="600"/>
              </a:spcBef>
              <a:buClr>
                <a:srgbClr val="404040"/>
              </a:buClr>
            </a:pPr>
            <a:endParaRPr lang="de-DE" b="1" dirty="0">
              <a:solidFill>
                <a:srgbClr val="404040"/>
              </a:solidFill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Übergeordnete Organisationseinheiten wie Buchungskreis, Kostenrechnungskreis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Zuordnung der Organisationseinheit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Anlage Stammdaten zu primären und sekundären Kostenarten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Kostenstellenhierarchie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Kosteninformationen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Kostenstelle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Kostenart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Betrag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Etc.</a:t>
            </a:r>
          </a:p>
        </p:txBody>
      </p:sp>
      <p:pic>
        <p:nvPicPr>
          <p:cNvPr id="7" name="Grafik 6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541775" y="4087172"/>
            <a:ext cx="4665600" cy="1879200"/>
          </a:xfrm>
          <a:prstGeom prst="rect">
            <a:avLst/>
          </a:prstGeom>
        </p:spPr>
      </p:pic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effectLst/>
        </p:spPr>
        <p:txBody>
          <a:bodyPr/>
          <a:lstStyle/>
          <a:p>
            <a:r>
              <a:rPr lang="de-DE" dirty="0"/>
              <a:t>Primärkostenverteilung: Buchung der primären Gemeinkosten auf die Kostenstellen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8" name="Abgerundetes Rechteck 7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SAP</a:t>
            </a:r>
          </a:p>
        </p:txBody>
      </p:sp>
      <p:cxnSp>
        <p:nvCxnSpPr>
          <p:cNvPr id="22" name="Gewinkelter Verbinder 21"/>
          <p:cNvCxnSpPr>
            <a:endCxn id="7" idx="0"/>
          </p:cNvCxnSpPr>
          <p:nvPr/>
        </p:nvCxnSpPr>
        <p:spPr>
          <a:xfrm>
            <a:off x="2719354" y="3621805"/>
            <a:ext cx="3155221" cy="465367"/>
          </a:xfrm>
          <a:prstGeom prst="bentConnector2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winkelter Verbinder 32"/>
          <p:cNvCxnSpPr/>
          <p:nvPr/>
        </p:nvCxnSpPr>
        <p:spPr>
          <a:xfrm>
            <a:off x="2076450" y="4300337"/>
            <a:ext cx="2404110" cy="250709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winkelter Verbinder 36"/>
          <p:cNvCxnSpPr>
            <a:endCxn id="7" idx="1"/>
          </p:cNvCxnSpPr>
          <p:nvPr/>
        </p:nvCxnSpPr>
        <p:spPr>
          <a:xfrm>
            <a:off x="1895475" y="4610800"/>
            <a:ext cx="1646300" cy="415972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winkelter Verbinder 40"/>
          <p:cNvCxnSpPr/>
          <p:nvPr/>
        </p:nvCxnSpPr>
        <p:spPr>
          <a:xfrm>
            <a:off x="1724025" y="4953760"/>
            <a:ext cx="4150550" cy="183319"/>
          </a:xfrm>
          <a:prstGeom prst="bentConnector3">
            <a:avLst>
              <a:gd name="adj1" fmla="val 34653"/>
            </a:avLst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Schweitzer/Küpper (2003), S.55</a:t>
            </a:r>
          </a:p>
        </p:txBody>
      </p:sp>
      <p:grpSp>
        <p:nvGrpSpPr>
          <p:cNvPr id="18" name="Gruppieren 17"/>
          <p:cNvGrpSpPr/>
          <p:nvPr/>
        </p:nvGrpSpPr>
        <p:grpSpPr>
          <a:xfrm>
            <a:off x="6879954" y="245092"/>
            <a:ext cx="922512" cy="383396"/>
            <a:chOff x="6879954" y="245092"/>
            <a:chExt cx="922512" cy="383396"/>
          </a:xfrm>
        </p:grpSpPr>
        <p:sp>
          <p:nvSpPr>
            <p:cNvPr id="20" name="Rechteck 19"/>
            <p:cNvSpPr/>
            <p:nvPr/>
          </p:nvSpPr>
          <p:spPr>
            <a:xfrm>
              <a:off x="6879954" y="245092"/>
              <a:ext cx="403315" cy="382303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Rechteck 22"/>
            <p:cNvSpPr/>
            <p:nvPr/>
          </p:nvSpPr>
          <p:spPr>
            <a:xfrm>
              <a:off x="7283269" y="245092"/>
              <a:ext cx="519197" cy="382303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24" name="Grafik 23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91400" y="264888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4504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effectLst/>
        </p:spPr>
        <p:txBody>
          <a:bodyPr/>
          <a:lstStyle/>
          <a:p>
            <a:r>
              <a:rPr lang="de-DE" dirty="0"/>
              <a:t>Primärkostenverteilung: Buchung der primären Gemeinkosten auf die Kostenstellen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8" name="Abgerundetes Rechteck 7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SAP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Schweitzer/Küpper (2003), S.55</a:t>
            </a:r>
          </a:p>
        </p:txBody>
      </p:sp>
      <p:sp>
        <p:nvSpPr>
          <p:cNvPr id="25" name="Rechteck 24"/>
          <p:cNvSpPr/>
          <p:nvPr/>
        </p:nvSpPr>
        <p:spPr>
          <a:xfrm>
            <a:off x="358774" y="2163036"/>
            <a:ext cx="3849432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de-DE" sz="1400" b="1" dirty="0">
                <a:solidFill>
                  <a:schemeClr val="bg1"/>
                </a:solidFill>
              </a:rPr>
              <a:t>Erstellung einer Kostenstellenhierarchie</a:t>
            </a:r>
          </a:p>
        </p:txBody>
      </p:sp>
      <p:sp>
        <p:nvSpPr>
          <p:cNvPr id="26" name="Rechteck 25"/>
          <p:cNvSpPr/>
          <p:nvPr/>
        </p:nvSpPr>
        <p:spPr>
          <a:xfrm>
            <a:off x="4481513" y="2163036"/>
            <a:ext cx="3305175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ts val="600"/>
              </a:spcBef>
            </a:pPr>
            <a:r>
              <a:rPr lang="de-DE" sz="1400" b="1" dirty="0">
                <a:solidFill>
                  <a:schemeClr val="bg1"/>
                </a:solidFill>
              </a:rPr>
              <a:t>Durchführung der Buchungen</a:t>
            </a:r>
          </a:p>
        </p:txBody>
      </p:sp>
      <p:sp>
        <p:nvSpPr>
          <p:cNvPr id="28" name="Rechteck 27"/>
          <p:cNvSpPr/>
          <p:nvPr/>
        </p:nvSpPr>
        <p:spPr>
          <a:xfrm>
            <a:off x="4481513" y="2762220"/>
            <a:ext cx="3305175" cy="33028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r>
              <a:rPr lang="de-DE" sz="1400" b="1" dirty="0">
                <a:solidFill>
                  <a:srgbClr val="404040"/>
                </a:solidFill>
              </a:rPr>
              <a:t>Einpflegen der Buchungssätze mit:</a:t>
            </a:r>
          </a:p>
          <a:p>
            <a:pPr marL="285750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endParaRPr lang="de-DE" sz="1400" dirty="0">
              <a:solidFill>
                <a:srgbClr val="404040"/>
              </a:solidFill>
            </a:endParaRPr>
          </a:p>
          <a:p>
            <a:pPr marL="742950" lvl="1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r>
              <a:rPr lang="de-DE" sz="1400" dirty="0">
                <a:solidFill>
                  <a:srgbClr val="404040"/>
                </a:solidFill>
              </a:rPr>
              <a:t>Datum</a:t>
            </a:r>
          </a:p>
          <a:p>
            <a:pPr marL="742950" lvl="1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r>
              <a:rPr lang="de-DE" sz="1400" dirty="0">
                <a:solidFill>
                  <a:srgbClr val="404040"/>
                </a:solidFill>
              </a:rPr>
              <a:t>Sollkonto</a:t>
            </a:r>
          </a:p>
          <a:p>
            <a:pPr marL="742950" lvl="1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r>
              <a:rPr lang="de-DE" sz="1400" dirty="0">
                <a:solidFill>
                  <a:srgbClr val="404040"/>
                </a:solidFill>
              </a:rPr>
              <a:t>Habenkonto</a:t>
            </a:r>
          </a:p>
          <a:p>
            <a:pPr marL="742950" lvl="1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r>
              <a:rPr lang="de-DE" sz="1400" dirty="0">
                <a:solidFill>
                  <a:srgbClr val="404040"/>
                </a:solidFill>
              </a:rPr>
              <a:t>Betrag</a:t>
            </a:r>
          </a:p>
          <a:p>
            <a:pPr marL="742950" lvl="1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r>
              <a:rPr lang="de-DE" sz="1400" dirty="0">
                <a:solidFill>
                  <a:srgbClr val="404040"/>
                </a:solidFill>
              </a:rPr>
              <a:t>Kostenstelle</a:t>
            </a:r>
          </a:p>
          <a:p>
            <a:pPr marL="742950" lvl="1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r>
              <a:rPr lang="de-DE" sz="1400" dirty="0">
                <a:solidFill>
                  <a:srgbClr val="404040"/>
                </a:solidFill>
              </a:rPr>
              <a:t>Etc.</a:t>
            </a:r>
          </a:p>
        </p:txBody>
      </p:sp>
      <p:sp>
        <p:nvSpPr>
          <p:cNvPr id="38" name="Ellipse 37"/>
          <p:cNvSpPr/>
          <p:nvPr/>
        </p:nvSpPr>
        <p:spPr>
          <a:xfrm>
            <a:off x="4291988" y="2045379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43" name="Rechteck 42"/>
          <p:cNvSpPr/>
          <p:nvPr/>
        </p:nvSpPr>
        <p:spPr>
          <a:xfrm>
            <a:off x="358775" y="1422369"/>
            <a:ext cx="7427913" cy="529029"/>
          </a:xfrm>
          <a:prstGeom prst="rect">
            <a:avLst/>
          </a:prstGeom>
          <a:solidFill>
            <a:schemeClr val="tx2"/>
          </a:solidFill>
          <a:ln w="63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algn="ctr"/>
            <a:r>
              <a:rPr lang="en-US" sz="1600" b="1" dirty="0"/>
              <a:t>In SAP: </a:t>
            </a:r>
            <a:r>
              <a:rPr lang="en-US" sz="1600" b="1" dirty="0" err="1"/>
              <a:t>Zwei</a:t>
            </a:r>
            <a:r>
              <a:rPr lang="en-US" sz="1600" b="1" dirty="0"/>
              <a:t> </a:t>
            </a:r>
            <a:r>
              <a:rPr lang="en-US" sz="1600" b="1" dirty="0" err="1"/>
              <a:t>Schritte</a:t>
            </a:r>
            <a:r>
              <a:rPr lang="en-US" sz="1600" b="1" dirty="0"/>
              <a:t> </a:t>
            </a:r>
            <a:r>
              <a:rPr lang="en-US" sz="1600" b="1" dirty="0" err="1"/>
              <a:t>zur</a:t>
            </a:r>
            <a:r>
              <a:rPr lang="en-US" sz="1600" b="1" dirty="0"/>
              <a:t> </a:t>
            </a:r>
            <a:r>
              <a:rPr lang="en-US" sz="1600" b="1" dirty="0" err="1"/>
              <a:t>Primärkostenerfassung</a:t>
            </a:r>
            <a:r>
              <a:rPr lang="en-US" sz="1600" b="1" dirty="0"/>
              <a:t> </a:t>
            </a:r>
            <a:r>
              <a:rPr lang="en-US" sz="1600" b="1" dirty="0" err="1"/>
              <a:t>nötig</a:t>
            </a:r>
            <a:endParaRPr lang="en-US" sz="1600" b="1" dirty="0"/>
          </a:p>
        </p:txBody>
      </p:sp>
      <p:sp>
        <p:nvSpPr>
          <p:cNvPr id="44" name="Ellipse 43"/>
          <p:cNvSpPr/>
          <p:nvPr/>
        </p:nvSpPr>
        <p:spPr>
          <a:xfrm>
            <a:off x="169250" y="2045379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45" name="Rechteck 44"/>
          <p:cNvSpPr/>
          <p:nvPr/>
        </p:nvSpPr>
        <p:spPr>
          <a:xfrm>
            <a:off x="358774" y="2762220"/>
            <a:ext cx="3849432" cy="33028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r>
              <a:rPr lang="de-DE" sz="1400" b="1" dirty="0">
                <a:solidFill>
                  <a:srgbClr val="404040"/>
                </a:solidFill>
              </a:rPr>
              <a:t>Anlage von Knoten</a:t>
            </a:r>
          </a:p>
          <a:p>
            <a:pPr marL="285750" indent="-28575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r>
              <a:rPr lang="de-DE" sz="1400" b="1" dirty="0">
                <a:solidFill>
                  <a:srgbClr val="404040"/>
                </a:solidFill>
              </a:rPr>
              <a:t>Anlage und Zuordnungen von Kostenstellen</a:t>
            </a:r>
            <a:endParaRPr lang="de-DE" sz="1400" dirty="0">
              <a:solidFill>
                <a:srgbClr val="404040"/>
              </a:solidFill>
            </a:endParaRPr>
          </a:p>
        </p:txBody>
      </p:sp>
      <p:grpSp>
        <p:nvGrpSpPr>
          <p:cNvPr id="121" name="Gruppieren 120"/>
          <p:cNvGrpSpPr/>
          <p:nvPr/>
        </p:nvGrpSpPr>
        <p:grpSpPr>
          <a:xfrm>
            <a:off x="804110" y="3688311"/>
            <a:ext cx="3128396" cy="2249618"/>
            <a:chOff x="943779" y="3688311"/>
            <a:chExt cx="3128396" cy="2249618"/>
          </a:xfrm>
          <a:effectLst/>
        </p:grpSpPr>
        <p:sp>
          <p:nvSpPr>
            <p:cNvPr id="94" name="Rechteck 93"/>
            <p:cNvSpPr/>
            <p:nvPr/>
          </p:nvSpPr>
          <p:spPr>
            <a:xfrm>
              <a:off x="943779" y="3688311"/>
              <a:ext cx="1302218" cy="386608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spcBef>
                  <a:spcPts val="600"/>
                </a:spcBef>
                <a:buClr>
                  <a:srgbClr val="404040"/>
                </a:buClr>
              </a:pPr>
              <a:r>
                <a:rPr lang="de-DE" sz="1100" b="1" dirty="0">
                  <a:solidFill>
                    <a:srgbClr val="404040"/>
                  </a:solidFill>
                </a:rPr>
                <a:t>Knoten</a:t>
              </a:r>
            </a:p>
          </p:txBody>
        </p:sp>
        <p:sp>
          <p:nvSpPr>
            <p:cNvPr id="95" name="Rechteck 94"/>
            <p:cNvSpPr/>
            <p:nvPr/>
          </p:nvSpPr>
          <p:spPr>
            <a:xfrm>
              <a:off x="2769957" y="3688311"/>
              <a:ext cx="1302218" cy="386608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spcBef>
                  <a:spcPts val="600"/>
                </a:spcBef>
                <a:buClr>
                  <a:srgbClr val="404040"/>
                </a:buClr>
              </a:pPr>
              <a:r>
                <a:rPr lang="de-DE" sz="1100" b="1" dirty="0">
                  <a:solidFill>
                    <a:srgbClr val="404040"/>
                  </a:solidFill>
                </a:rPr>
                <a:t>Knotenstelle</a:t>
              </a:r>
            </a:p>
          </p:txBody>
        </p:sp>
        <p:grpSp>
          <p:nvGrpSpPr>
            <p:cNvPr id="20" name="Gruppieren 19"/>
            <p:cNvGrpSpPr/>
            <p:nvPr/>
          </p:nvGrpSpPr>
          <p:grpSpPr>
            <a:xfrm>
              <a:off x="2828969" y="4020502"/>
              <a:ext cx="1184195" cy="525362"/>
              <a:chOff x="2828969" y="4020502"/>
              <a:chExt cx="1184195" cy="525362"/>
            </a:xfrm>
          </p:grpSpPr>
          <p:sp>
            <p:nvSpPr>
              <p:cNvPr id="96" name="Rechteck 95"/>
              <p:cNvSpPr/>
              <p:nvPr/>
            </p:nvSpPr>
            <p:spPr>
              <a:xfrm>
                <a:off x="2828969" y="4020502"/>
                <a:ext cx="1184195" cy="248191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Bef>
                    <a:spcPts val="600"/>
                  </a:spcBef>
                  <a:buClr>
                    <a:srgbClr val="404040"/>
                  </a:buClr>
                </a:pPr>
                <a:r>
                  <a:rPr lang="de-DE" sz="1000" b="1" dirty="0">
                    <a:solidFill>
                      <a:srgbClr val="404040"/>
                    </a:solidFill>
                  </a:rPr>
                  <a:t>All. Kostenstelle</a:t>
                </a:r>
              </a:p>
            </p:txBody>
          </p:sp>
          <p:sp>
            <p:nvSpPr>
              <p:cNvPr id="97" name="Rechteck 96"/>
              <p:cNvSpPr/>
              <p:nvPr/>
            </p:nvSpPr>
            <p:spPr>
              <a:xfrm>
                <a:off x="2828969" y="4297673"/>
                <a:ext cx="1184195" cy="248191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Bef>
                    <a:spcPts val="600"/>
                  </a:spcBef>
                  <a:buClr>
                    <a:srgbClr val="404040"/>
                  </a:buClr>
                </a:pPr>
                <a:r>
                  <a:rPr lang="de-DE" sz="1000" b="1" dirty="0">
                    <a:solidFill>
                      <a:srgbClr val="404040"/>
                    </a:solidFill>
                  </a:rPr>
                  <a:t>Energie</a:t>
                </a:r>
              </a:p>
            </p:txBody>
          </p:sp>
        </p:grpSp>
        <p:sp>
          <p:nvSpPr>
            <p:cNvPr id="99" name="Rechteck 98"/>
            <p:cNvSpPr/>
            <p:nvPr/>
          </p:nvSpPr>
          <p:spPr>
            <a:xfrm>
              <a:off x="2828969" y="5538900"/>
              <a:ext cx="1184195" cy="399029"/>
            </a:xfrm>
            <a:prstGeom prst="rect">
              <a:avLst/>
            </a:prstGeom>
            <a:noFill/>
            <a:ln w="9525">
              <a:solidFill>
                <a:srgbClr val="40404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  <a:buClr>
                  <a:srgbClr val="404040"/>
                </a:buClr>
              </a:pPr>
              <a:r>
                <a:rPr lang="de-DE" sz="1000" b="1" dirty="0">
                  <a:solidFill>
                    <a:srgbClr val="404040"/>
                  </a:solidFill>
                </a:rPr>
                <a:t>Verwaltung &amp; Vertrieb</a:t>
              </a:r>
            </a:p>
          </p:txBody>
        </p:sp>
        <p:grpSp>
          <p:nvGrpSpPr>
            <p:cNvPr id="12" name="Gruppieren 11"/>
            <p:cNvGrpSpPr/>
            <p:nvPr/>
          </p:nvGrpSpPr>
          <p:grpSpPr>
            <a:xfrm>
              <a:off x="2828969" y="4635073"/>
              <a:ext cx="1184195" cy="814617"/>
              <a:chOff x="2828969" y="4675606"/>
              <a:chExt cx="1184195" cy="814617"/>
            </a:xfrm>
          </p:grpSpPr>
          <p:sp>
            <p:nvSpPr>
              <p:cNvPr id="98" name="Rechteck 97"/>
              <p:cNvSpPr/>
              <p:nvPr/>
            </p:nvSpPr>
            <p:spPr>
              <a:xfrm>
                <a:off x="2828969" y="4958819"/>
                <a:ext cx="1184195" cy="248191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Bef>
                    <a:spcPts val="600"/>
                  </a:spcBef>
                  <a:buClr>
                    <a:srgbClr val="404040"/>
                  </a:buClr>
                </a:pPr>
                <a:r>
                  <a:rPr lang="de-DE" sz="1000" b="1" dirty="0">
                    <a:solidFill>
                      <a:srgbClr val="404040"/>
                    </a:solidFill>
                  </a:rPr>
                  <a:t>Brennerei</a:t>
                </a:r>
              </a:p>
            </p:txBody>
          </p:sp>
          <p:sp>
            <p:nvSpPr>
              <p:cNvPr id="100" name="Rechteck 99"/>
              <p:cNvSpPr/>
              <p:nvPr/>
            </p:nvSpPr>
            <p:spPr>
              <a:xfrm>
                <a:off x="2828969" y="5242032"/>
                <a:ext cx="1184195" cy="248191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Bef>
                    <a:spcPts val="600"/>
                  </a:spcBef>
                  <a:buClr>
                    <a:srgbClr val="404040"/>
                  </a:buClr>
                </a:pPr>
                <a:r>
                  <a:rPr lang="de-DE" sz="1000" b="1" dirty="0" err="1">
                    <a:solidFill>
                      <a:srgbClr val="404040"/>
                    </a:solidFill>
                  </a:rPr>
                  <a:t>Fräserei</a:t>
                </a:r>
                <a:endParaRPr lang="de-DE" sz="1000" b="1" dirty="0">
                  <a:solidFill>
                    <a:srgbClr val="404040"/>
                  </a:solidFill>
                </a:endParaRPr>
              </a:p>
            </p:txBody>
          </p:sp>
          <p:sp>
            <p:nvSpPr>
              <p:cNvPr id="101" name="Rechteck 100"/>
              <p:cNvSpPr/>
              <p:nvPr/>
            </p:nvSpPr>
            <p:spPr>
              <a:xfrm>
                <a:off x="2828969" y="4675606"/>
                <a:ext cx="1184195" cy="248191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Bef>
                    <a:spcPts val="600"/>
                  </a:spcBef>
                  <a:buClr>
                    <a:srgbClr val="404040"/>
                  </a:buClr>
                </a:pPr>
                <a:r>
                  <a:rPr lang="de-DE" sz="1000" b="1" dirty="0">
                    <a:solidFill>
                      <a:srgbClr val="404040"/>
                    </a:solidFill>
                  </a:rPr>
                  <a:t>Material</a:t>
                </a:r>
              </a:p>
            </p:txBody>
          </p:sp>
        </p:grpSp>
        <p:sp>
          <p:nvSpPr>
            <p:cNvPr id="104" name="Rechteck 103"/>
            <p:cNvSpPr/>
            <p:nvPr/>
          </p:nvSpPr>
          <p:spPr>
            <a:xfrm>
              <a:off x="1002791" y="5538900"/>
              <a:ext cx="1184195" cy="399029"/>
            </a:xfrm>
            <a:prstGeom prst="rect">
              <a:avLst/>
            </a:prstGeom>
            <a:noFill/>
            <a:ln w="9525">
              <a:solidFill>
                <a:srgbClr val="40404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  <a:buClr>
                  <a:srgbClr val="404040"/>
                </a:buClr>
              </a:pPr>
              <a:r>
                <a:rPr lang="de-DE" sz="1000" b="1" dirty="0">
                  <a:solidFill>
                    <a:srgbClr val="404040"/>
                  </a:solidFill>
                </a:rPr>
                <a:t>Verwaltung &amp; Vertrieb</a:t>
              </a:r>
            </a:p>
          </p:txBody>
        </p:sp>
        <p:sp>
          <p:nvSpPr>
            <p:cNvPr id="105" name="Rechteck 104"/>
            <p:cNvSpPr/>
            <p:nvPr/>
          </p:nvSpPr>
          <p:spPr>
            <a:xfrm>
              <a:off x="1002791" y="4842867"/>
              <a:ext cx="1184195" cy="399029"/>
            </a:xfrm>
            <a:prstGeom prst="rect">
              <a:avLst/>
            </a:prstGeom>
            <a:noFill/>
            <a:ln w="9525">
              <a:solidFill>
                <a:srgbClr val="40404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  <a:buClr>
                  <a:srgbClr val="404040"/>
                </a:buClr>
              </a:pPr>
              <a:r>
                <a:rPr lang="de-DE" sz="1000" b="1" dirty="0">
                  <a:solidFill>
                    <a:srgbClr val="404040"/>
                  </a:solidFill>
                </a:rPr>
                <a:t>Produktions-kostenstelle</a:t>
              </a:r>
            </a:p>
          </p:txBody>
        </p:sp>
        <p:sp>
          <p:nvSpPr>
            <p:cNvPr id="106" name="Rechteck 105"/>
            <p:cNvSpPr/>
            <p:nvPr/>
          </p:nvSpPr>
          <p:spPr>
            <a:xfrm>
              <a:off x="1002791" y="4083669"/>
              <a:ext cx="1184195" cy="399029"/>
            </a:xfrm>
            <a:prstGeom prst="rect">
              <a:avLst/>
            </a:prstGeom>
            <a:noFill/>
            <a:ln w="9525">
              <a:solidFill>
                <a:srgbClr val="40404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  <a:buClr>
                  <a:srgbClr val="404040"/>
                </a:buClr>
              </a:pPr>
              <a:r>
                <a:rPr lang="de-DE" sz="1000" b="1" dirty="0">
                  <a:solidFill>
                    <a:srgbClr val="404040"/>
                  </a:solidFill>
                </a:rPr>
                <a:t>Vorkostenstelle</a:t>
              </a:r>
            </a:p>
          </p:txBody>
        </p:sp>
        <p:cxnSp>
          <p:nvCxnSpPr>
            <p:cNvPr id="108" name="Gewinkelter Verbinder 107"/>
            <p:cNvCxnSpPr>
              <a:stCxn id="106" idx="3"/>
              <a:endCxn id="96" idx="1"/>
            </p:cNvCxnSpPr>
            <p:nvPr/>
          </p:nvCxnSpPr>
          <p:spPr>
            <a:xfrm flipV="1">
              <a:off x="2186986" y="4144598"/>
              <a:ext cx="641983" cy="138586"/>
            </a:xfrm>
            <a:prstGeom prst="bentConnector3">
              <a:avLst/>
            </a:prstGeom>
            <a:ln w="9525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Gewinkelter Verbinder 111"/>
            <p:cNvCxnSpPr>
              <a:stCxn id="106" idx="3"/>
              <a:endCxn id="97" idx="1"/>
            </p:cNvCxnSpPr>
            <p:nvPr/>
          </p:nvCxnSpPr>
          <p:spPr>
            <a:xfrm>
              <a:off x="2186986" y="4283184"/>
              <a:ext cx="641983" cy="138585"/>
            </a:xfrm>
            <a:prstGeom prst="bentConnector3">
              <a:avLst/>
            </a:prstGeom>
            <a:ln w="9525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Gewinkelter Verbinder 113"/>
            <p:cNvCxnSpPr>
              <a:stCxn id="105" idx="3"/>
              <a:endCxn id="101" idx="1"/>
            </p:cNvCxnSpPr>
            <p:nvPr/>
          </p:nvCxnSpPr>
          <p:spPr>
            <a:xfrm flipV="1">
              <a:off x="2186986" y="4759169"/>
              <a:ext cx="641983" cy="283213"/>
            </a:xfrm>
            <a:prstGeom prst="bentConnector3">
              <a:avLst/>
            </a:prstGeom>
            <a:ln w="9525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Gewinkelter Verbinder 115"/>
            <p:cNvCxnSpPr>
              <a:stCxn id="105" idx="3"/>
              <a:endCxn id="100" idx="1"/>
            </p:cNvCxnSpPr>
            <p:nvPr/>
          </p:nvCxnSpPr>
          <p:spPr>
            <a:xfrm>
              <a:off x="2186986" y="5042382"/>
              <a:ext cx="641983" cy="283213"/>
            </a:xfrm>
            <a:prstGeom prst="bentConnector3">
              <a:avLst/>
            </a:prstGeom>
            <a:ln w="9525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Gerader Verbinder 117"/>
            <p:cNvCxnSpPr>
              <a:stCxn id="105" idx="3"/>
              <a:endCxn id="98" idx="1"/>
            </p:cNvCxnSpPr>
            <p:nvPr/>
          </p:nvCxnSpPr>
          <p:spPr>
            <a:xfrm>
              <a:off x="2186986" y="5042382"/>
              <a:ext cx="641983" cy="0"/>
            </a:xfrm>
            <a:prstGeom prst="line">
              <a:avLst/>
            </a:prstGeom>
            <a:ln w="9525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Gerader Verbinder 119"/>
            <p:cNvCxnSpPr>
              <a:stCxn id="104" idx="3"/>
              <a:endCxn id="99" idx="1"/>
            </p:cNvCxnSpPr>
            <p:nvPr/>
          </p:nvCxnSpPr>
          <p:spPr>
            <a:xfrm>
              <a:off x="2186986" y="5738415"/>
              <a:ext cx="641983" cy="0"/>
            </a:xfrm>
            <a:prstGeom prst="line">
              <a:avLst/>
            </a:prstGeom>
            <a:ln w="9525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hteckige Legende 6"/>
          <p:cNvSpPr/>
          <p:nvPr/>
        </p:nvSpPr>
        <p:spPr>
          <a:xfrm>
            <a:off x="6534150" y="3742836"/>
            <a:ext cx="1161662" cy="664165"/>
          </a:xfrm>
          <a:prstGeom prst="wedgeRectCallout">
            <a:avLst>
              <a:gd name="adj1" fmla="val -81733"/>
              <a:gd name="adj2" fmla="val -8120"/>
            </a:avLst>
          </a:prstGeom>
          <a:solidFill>
            <a:schemeClr val="tx2"/>
          </a:solidFill>
          <a:ln w="9525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</a:rPr>
              <a:t>Spiegelt die Kostenarten wieder</a:t>
            </a:r>
          </a:p>
        </p:txBody>
      </p:sp>
      <p:grpSp>
        <p:nvGrpSpPr>
          <p:cNvPr id="41" name="Gruppieren 40"/>
          <p:cNvGrpSpPr/>
          <p:nvPr/>
        </p:nvGrpSpPr>
        <p:grpSpPr>
          <a:xfrm>
            <a:off x="6879954" y="245092"/>
            <a:ext cx="922512" cy="383396"/>
            <a:chOff x="6879954" y="245092"/>
            <a:chExt cx="922512" cy="383396"/>
          </a:xfrm>
        </p:grpSpPr>
        <p:sp>
          <p:nvSpPr>
            <p:cNvPr id="42" name="Rechteck 41"/>
            <p:cNvSpPr/>
            <p:nvPr/>
          </p:nvSpPr>
          <p:spPr>
            <a:xfrm>
              <a:off x="6879954" y="245092"/>
              <a:ext cx="403315" cy="382303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" name="Rechteck 45"/>
            <p:cNvSpPr/>
            <p:nvPr/>
          </p:nvSpPr>
          <p:spPr>
            <a:xfrm>
              <a:off x="7283269" y="245092"/>
              <a:ext cx="519197" cy="382303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47" name="Grafik 46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88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8687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effectLst/>
        </p:spPr>
        <p:txBody>
          <a:bodyPr/>
          <a:lstStyle/>
          <a:p>
            <a:r>
              <a:rPr lang="de-DE" dirty="0"/>
              <a:t>Innerbetriebliche Leistungsverrechnung: Verrechnung der in den Vorkostenstellen anfallenden Kosten auf die leistungsbeanspruchenden Endkostenstellen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Friedl/Hofmann/Pedell (2017), S.127 ff.</a:t>
            </a:r>
          </a:p>
        </p:txBody>
      </p:sp>
      <p:sp>
        <p:nvSpPr>
          <p:cNvPr id="46" name="Abgerundetes Rechteck 45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rgbClr val="404040"/>
                </a:solidFill>
              </a:rPr>
              <a:t>Theorie</a:t>
            </a:r>
          </a:p>
        </p:txBody>
      </p:sp>
      <p:sp>
        <p:nvSpPr>
          <p:cNvPr id="48" name="Rectangle 3"/>
          <p:cNvSpPr txBox="1">
            <a:spLocks noChangeArrowheads="1"/>
          </p:cNvSpPr>
          <p:nvPr/>
        </p:nvSpPr>
        <p:spPr bwMode="auto">
          <a:xfrm>
            <a:off x="358775" y="1440410"/>
            <a:ext cx="7848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Clr>
                <a:srgbClr val="404040"/>
              </a:buClr>
            </a:pPr>
            <a:endParaRPr lang="de-DE" dirty="0">
              <a:solidFill>
                <a:srgbClr val="404040"/>
              </a:solidFill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18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Nach der  Verteilung der </a:t>
            </a:r>
            <a:r>
              <a:rPr lang="de-DE" b="1" dirty="0">
                <a:solidFill>
                  <a:srgbClr val="404040"/>
                </a:solidFill>
                <a:latin typeface="Arial" charset="0"/>
                <a:cs typeface="Arial" charset="0"/>
              </a:rPr>
              <a:t>primären Gemeinkosten </a:t>
            </a: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auf die Kostenstellen werden die </a:t>
            </a:r>
            <a:r>
              <a:rPr lang="de-DE" b="1" dirty="0">
                <a:solidFill>
                  <a:srgbClr val="404040"/>
                </a:solidFill>
                <a:latin typeface="Arial" charset="0"/>
                <a:cs typeface="Arial" charset="0"/>
              </a:rPr>
              <a:t>innerbetrieblichen Leistungsverflechtungen </a:t>
            </a: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zwischen den Kostenstellen abgebildet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8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Verrechnung derjenigen Leistungen, die von einer Kostenstelle </a:t>
            </a:r>
            <a:r>
              <a:rPr lang="de-DE" b="1" dirty="0">
                <a:solidFill>
                  <a:srgbClr val="404040"/>
                </a:solidFill>
                <a:latin typeface="Arial" charset="0"/>
                <a:cs typeface="Arial" charset="0"/>
              </a:rPr>
              <a:t>für eine andere Kostenstelle </a:t>
            </a: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erbracht werden (z.B. Energie eines betriebseigenen Kraftwerks)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In allen Fällen handelt es sich um Leistungen, die innerhalb des Unternehmens erbracht und dort auch wieder eingesetzt werden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Benötigte Inputdaten für die Durchführung sämtlicher Verfahren:</a:t>
            </a:r>
          </a:p>
          <a:p>
            <a:pPr marL="1000125" lvl="4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Primäre Gemeinkosten je Kostenstelle </a:t>
            </a:r>
          </a:p>
          <a:p>
            <a:pPr marL="1000125" lvl="4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Mengengerüst der Leistungsbeziehungen zwischen den Kostenstellen</a:t>
            </a:r>
          </a:p>
        </p:txBody>
      </p:sp>
      <p:grpSp>
        <p:nvGrpSpPr>
          <p:cNvPr id="14" name="Gruppieren 13"/>
          <p:cNvGrpSpPr/>
          <p:nvPr/>
        </p:nvGrpSpPr>
        <p:grpSpPr>
          <a:xfrm>
            <a:off x="6879954" y="245092"/>
            <a:ext cx="922512" cy="383396"/>
            <a:chOff x="6879954" y="245092"/>
            <a:chExt cx="922512" cy="383396"/>
          </a:xfrm>
        </p:grpSpPr>
        <p:sp>
          <p:nvSpPr>
            <p:cNvPr id="15" name="Rechteck 14"/>
            <p:cNvSpPr/>
            <p:nvPr/>
          </p:nvSpPr>
          <p:spPr>
            <a:xfrm>
              <a:off x="6879954" y="245092"/>
              <a:ext cx="403315" cy="382303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7283269" y="245092"/>
              <a:ext cx="519197" cy="382303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17" name="Grafik 16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88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8401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Verfahren der innerbetrieblichen Leistungsverrechnung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Schweitzer/Küpper, S.132 – 156</a:t>
            </a:r>
          </a:p>
        </p:txBody>
      </p:sp>
      <p:sp>
        <p:nvSpPr>
          <p:cNvPr id="46" name="Abgerundetes Rechteck 45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rgbClr val="404040"/>
                </a:solidFill>
              </a:rPr>
              <a:t>Theorie</a:t>
            </a:r>
          </a:p>
        </p:txBody>
      </p:sp>
      <p:sp>
        <p:nvSpPr>
          <p:cNvPr id="60" name="Rectangle 3"/>
          <p:cNvSpPr>
            <a:spLocks noChangeArrowheads="1"/>
          </p:cNvSpPr>
          <p:nvPr/>
        </p:nvSpPr>
        <p:spPr bwMode="auto">
          <a:xfrm>
            <a:off x="2147889" y="1422369"/>
            <a:ext cx="4800601" cy="545258"/>
          </a:xfrm>
          <a:prstGeom prst="rect">
            <a:avLst/>
          </a:prstGeom>
          <a:solidFill>
            <a:schemeClr val="tx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Innerbetriebliche Leistungsverrechnung</a:t>
            </a:r>
          </a:p>
        </p:txBody>
      </p:sp>
      <p:sp>
        <p:nvSpPr>
          <p:cNvPr id="58" name="Rectangle 4"/>
          <p:cNvSpPr>
            <a:spLocks noChangeArrowheads="1"/>
          </p:cNvSpPr>
          <p:nvPr/>
        </p:nvSpPr>
        <p:spPr bwMode="auto">
          <a:xfrm>
            <a:off x="358775" y="2409402"/>
            <a:ext cx="1524000" cy="838200"/>
          </a:xfrm>
          <a:prstGeom prst="rect">
            <a:avLst/>
          </a:prstGeom>
          <a:solidFill>
            <a:schemeClr val="tx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Kostenarten-verfahren</a:t>
            </a:r>
          </a:p>
        </p:txBody>
      </p: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2718223" y="2409402"/>
            <a:ext cx="1524000" cy="838200"/>
          </a:xfrm>
          <a:prstGeom prst="rect">
            <a:avLst/>
          </a:prstGeom>
          <a:solidFill>
            <a:schemeClr val="tx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Kostenstellen-umlage-verfahren</a:t>
            </a:r>
          </a:p>
        </p:txBody>
      </p:sp>
      <p:sp>
        <p:nvSpPr>
          <p:cNvPr id="54" name="Rectangle 6"/>
          <p:cNvSpPr>
            <a:spLocks noChangeArrowheads="1"/>
          </p:cNvSpPr>
          <p:nvPr/>
        </p:nvSpPr>
        <p:spPr bwMode="auto">
          <a:xfrm>
            <a:off x="5077671" y="2409402"/>
            <a:ext cx="1524000" cy="838200"/>
          </a:xfrm>
          <a:prstGeom prst="rect">
            <a:avLst/>
          </a:prstGeom>
          <a:solidFill>
            <a:schemeClr val="tx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Kostenstellen-ausgleichs-verfahren</a:t>
            </a:r>
          </a:p>
        </p:txBody>
      </p:sp>
      <p:sp>
        <p:nvSpPr>
          <p:cNvPr id="52" name="Rectangle 7"/>
          <p:cNvSpPr>
            <a:spLocks noChangeArrowheads="1"/>
          </p:cNvSpPr>
          <p:nvPr/>
        </p:nvSpPr>
        <p:spPr bwMode="auto">
          <a:xfrm>
            <a:off x="7437119" y="2409402"/>
            <a:ext cx="1524000" cy="838200"/>
          </a:xfrm>
          <a:prstGeom prst="rect">
            <a:avLst/>
          </a:prstGeom>
          <a:solidFill>
            <a:schemeClr val="tx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Kostenträger-verfahren</a:t>
            </a:r>
          </a:p>
        </p:txBody>
      </p:sp>
      <p:sp>
        <p:nvSpPr>
          <p:cNvPr id="50" name="Rectangle 9"/>
          <p:cNvSpPr>
            <a:spLocks noChangeArrowheads="1"/>
          </p:cNvSpPr>
          <p:nvPr/>
        </p:nvSpPr>
        <p:spPr bwMode="auto">
          <a:xfrm>
            <a:off x="3664415" y="3689378"/>
            <a:ext cx="1042330" cy="685800"/>
          </a:xfrm>
          <a:prstGeom prst="rect">
            <a:avLst/>
          </a:prstGeom>
          <a:solidFill>
            <a:schemeClr val="tx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</a:rPr>
              <a:t>Block-umlage</a:t>
            </a:r>
          </a:p>
        </p:txBody>
      </p:sp>
      <p:sp>
        <p:nvSpPr>
          <p:cNvPr id="47" name="Rectangle 8"/>
          <p:cNvSpPr>
            <a:spLocks noChangeArrowheads="1"/>
          </p:cNvSpPr>
          <p:nvPr/>
        </p:nvSpPr>
        <p:spPr bwMode="auto">
          <a:xfrm>
            <a:off x="3664415" y="4489784"/>
            <a:ext cx="1042330" cy="685800"/>
          </a:xfrm>
          <a:prstGeom prst="rect">
            <a:avLst/>
          </a:prstGeom>
          <a:solidFill>
            <a:schemeClr val="tx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Treppen-umlage</a:t>
            </a:r>
          </a:p>
        </p:txBody>
      </p:sp>
      <p:sp>
        <p:nvSpPr>
          <p:cNvPr id="44" name="Rectangle 12"/>
          <p:cNvSpPr>
            <a:spLocks noChangeArrowheads="1"/>
          </p:cNvSpPr>
          <p:nvPr/>
        </p:nvSpPr>
        <p:spPr bwMode="auto">
          <a:xfrm>
            <a:off x="6080506" y="3689378"/>
            <a:ext cx="1042330" cy="685800"/>
          </a:xfrm>
          <a:prstGeom prst="rect">
            <a:avLst/>
          </a:prstGeom>
          <a:solidFill>
            <a:schemeClr val="tx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</a:rPr>
              <a:t>Gutschrift-Lastschrift-Verfahren</a:t>
            </a:r>
          </a:p>
        </p:txBody>
      </p:sp>
      <p:sp>
        <p:nvSpPr>
          <p:cNvPr id="42" name="Rectangle 11"/>
          <p:cNvSpPr>
            <a:spLocks noChangeArrowheads="1"/>
          </p:cNvSpPr>
          <p:nvPr/>
        </p:nvSpPr>
        <p:spPr bwMode="auto">
          <a:xfrm>
            <a:off x="6080506" y="4489784"/>
            <a:ext cx="1042330" cy="685800"/>
          </a:xfrm>
          <a:prstGeom prst="rect">
            <a:avLst/>
          </a:prstGeom>
          <a:solidFill>
            <a:schemeClr val="tx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Iteratives</a:t>
            </a:r>
          </a:p>
          <a:p>
            <a:pPr algn="ctr"/>
            <a:r>
              <a:rPr lang="de-DE" sz="1200" dirty="0">
                <a:solidFill>
                  <a:schemeClr val="bg1"/>
                </a:solidFill>
              </a:rPr>
              <a:t>Verfahren</a:t>
            </a:r>
            <a:endParaRPr lang="de-DE" sz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0" name="Rectangle 10"/>
          <p:cNvSpPr>
            <a:spLocks noChangeArrowheads="1"/>
          </p:cNvSpPr>
          <p:nvPr/>
        </p:nvSpPr>
        <p:spPr bwMode="auto">
          <a:xfrm>
            <a:off x="6080506" y="5290191"/>
            <a:ext cx="1042330" cy="685800"/>
          </a:xfrm>
          <a:prstGeom prst="rect">
            <a:avLst/>
          </a:prstGeom>
          <a:solidFill>
            <a:schemeClr val="tx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Gleichungs-verfahren</a:t>
            </a:r>
          </a:p>
        </p:txBody>
      </p:sp>
      <p:cxnSp>
        <p:nvCxnSpPr>
          <p:cNvPr id="7" name="Gewinkelter Verbinder 6"/>
          <p:cNvCxnSpPr>
            <a:stCxn id="54" idx="2"/>
            <a:endCxn id="44" idx="1"/>
          </p:cNvCxnSpPr>
          <p:nvPr/>
        </p:nvCxnSpPr>
        <p:spPr>
          <a:xfrm rot="16200000" flipH="1">
            <a:off x="5567750" y="3519522"/>
            <a:ext cx="784676" cy="240835"/>
          </a:xfrm>
          <a:prstGeom prst="bentConnector2">
            <a:avLst/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winkelter Verbinder 8"/>
          <p:cNvCxnSpPr>
            <a:stCxn id="54" idx="2"/>
            <a:endCxn id="42" idx="1"/>
          </p:cNvCxnSpPr>
          <p:nvPr/>
        </p:nvCxnSpPr>
        <p:spPr>
          <a:xfrm rot="16200000" flipH="1">
            <a:off x="5167547" y="3919725"/>
            <a:ext cx="1585082" cy="240835"/>
          </a:xfrm>
          <a:prstGeom prst="bentConnector2">
            <a:avLst/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r Verbinder 63"/>
          <p:cNvCxnSpPr>
            <a:stCxn id="54" idx="2"/>
            <a:endCxn id="40" idx="1"/>
          </p:cNvCxnSpPr>
          <p:nvPr/>
        </p:nvCxnSpPr>
        <p:spPr>
          <a:xfrm rot="16200000" flipH="1">
            <a:off x="4767344" y="4319928"/>
            <a:ext cx="2385489" cy="240835"/>
          </a:xfrm>
          <a:prstGeom prst="bentConnector2">
            <a:avLst/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winkelter Verbinder 65"/>
          <p:cNvCxnSpPr>
            <a:stCxn id="56" idx="2"/>
            <a:endCxn id="50" idx="1"/>
          </p:cNvCxnSpPr>
          <p:nvPr/>
        </p:nvCxnSpPr>
        <p:spPr>
          <a:xfrm rot="16200000" flipH="1">
            <a:off x="3179981" y="3547844"/>
            <a:ext cx="784676" cy="184192"/>
          </a:xfrm>
          <a:prstGeom prst="bentConnector2">
            <a:avLst/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winkelter Verbinder 67"/>
          <p:cNvCxnSpPr>
            <a:stCxn id="56" idx="2"/>
            <a:endCxn id="47" idx="1"/>
          </p:cNvCxnSpPr>
          <p:nvPr/>
        </p:nvCxnSpPr>
        <p:spPr>
          <a:xfrm rot="16200000" flipH="1">
            <a:off x="2779778" y="3948047"/>
            <a:ext cx="1585082" cy="184192"/>
          </a:xfrm>
          <a:prstGeom prst="bentConnector2">
            <a:avLst/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winkelter Verbinder 69"/>
          <p:cNvCxnSpPr>
            <a:stCxn id="60" idx="2"/>
            <a:endCxn id="58" idx="0"/>
          </p:cNvCxnSpPr>
          <p:nvPr/>
        </p:nvCxnSpPr>
        <p:spPr>
          <a:xfrm rot="5400000">
            <a:off x="2613596" y="474807"/>
            <a:ext cx="441775" cy="3427415"/>
          </a:xfrm>
          <a:prstGeom prst="bentConnector3">
            <a:avLst/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winkelter Verbinder 71"/>
          <p:cNvCxnSpPr>
            <a:stCxn id="60" idx="2"/>
            <a:endCxn id="52" idx="0"/>
          </p:cNvCxnSpPr>
          <p:nvPr/>
        </p:nvCxnSpPr>
        <p:spPr>
          <a:xfrm rot="16200000" flipH="1">
            <a:off x="6152767" y="363049"/>
            <a:ext cx="441775" cy="3650929"/>
          </a:xfrm>
          <a:prstGeom prst="bentConnector3">
            <a:avLst/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winkelter Verbinder 73"/>
          <p:cNvCxnSpPr>
            <a:stCxn id="60" idx="2"/>
            <a:endCxn id="54" idx="0"/>
          </p:cNvCxnSpPr>
          <p:nvPr/>
        </p:nvCxnSpPr>
        <p:spPr>
          <a:xfrm rot="16200000" flipH="1">
            <a:off x="4973043" y="1542773"/>
            <a:ext cx="441775" cy="1291481"/>
          </a:xfrm>
          <a:prstGeom prst="bentConnector3">
            <a:avLst/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winkelter Verbinder 75"/>
          <p:cNvCxnSpPr>
            <a:stCxn id="60" idx="2"/>
            <a:endCxn id="56" idx="0"/>
          </p:cNvCxnSpPr>
          <p:nvPr/>
        </p:nvCxnSpPr>
        <p:spPr>
          <a:xfrm rot="5400000">
            <a:off x="3793320" y="1654531"/>
            <a:ext cx="441775" cy="1067967"/>
          </a:xfrm>
          <a:prstGeom prst="bentConnector3">
            <a:avLst/>
          </a:prstGeom>
          <a:ln w="1270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uppieren 30"/>
          <p:cNvGrpSpPr/>
          <p:nvPr/>
        </p:nvGrpSpPr>
        <p:grpSpPr>
          <a:xfrm>
            <a:off x="6879954" y="245092"/>
            <a:ext cx="922512" cy="383396"/>
            <a:chOff x="6879954" y="245092"/>
            <a:chExt cx="922512" cy="383396"/>
          </a:xfrm>
        </p:grpSpPr>
        <p:sp>
          <p:nvSpPr>
            <p:cNvPr id="32" name="Rechteck 31"/>
            <p:cNvSpPr/>
            <p:nvPr/>
          </p:nvSpPr>
          <p:spPr>
            <a:xfrm>
              <a:off x="6879954" y="245092"/>
              <a:ext cx="403315" cy="382303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Rechteck 32"/>
            <p:cNvSpPr/>
            <p:nvPr/>
          </p:nvSpPr>
          <p:spPr>
            <a:xfrm>
              <a:off x="7283269" y="245092"/>
              <a:ext cx="519197" cy="382303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34" name="Grafik 33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88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2286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Innerbetriebliche Leistungsverrechnung: Verrechnung der in den Vorkostenstellen anfallenden Kosten auf die leistungsbeanspruchenden Endkostenstellen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/>
              <a:t>Friedl/Hofmann/Pedell (2017), S.127</a:t>
            </a:r>
          </a:p>
        </p:txBody>
      </p:sp>
      <p:sp>
        <p:nvSpPr>
          <p:cNvPr id="46" name="Abgerundetes Rechteck 45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rgbClr val="404040"/>
                </a:solidFill>
              </a:rPr>
              <a:t>Theorie</a:t>
            </a: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358775" y="1440410"/>
            <a:ext cx="7848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Clr>
                <a:srgbClr val="404040"/>
              </a:buClr>
            </a:pPr>
            <a:endParaRPr lang="de-DE" dirty="0">
              <a:solidFill>
                <a:srgbClr val="404040"/>
              </a:solidFill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18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b="1" dirty="0">
                <a:solidFill>
                  <a:srgbClr val="404040"/>
                </a:solidFill>
                <a:latin typeface="Arial" charset="0"/>
                <a:cs typeface="Arial" charset="0"/>
              </a:rPr>
              <a:t>Auswahl </a:t>
            </a: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eines geeigneten Verfahrens der innerbetrieblichen Leistungsverrechnung </a:t>
            </a:r>
            <a:r>
              <a:rPr lang="de-DE" b="1" dirty="0">
                <a:solidFill>
                  <a:srgbClr val="404040"/>
                </a:solidFill>
                <a:latin typeface="Arial" charset="0"/>
                <a:cs typeface="Arial" charset="0"/>
              </a:rPr>
              <a:t>abhängig von der Art der innerbetrieblichen Leistungsverflechtung</a:t>
            </a: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: 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Einseitig: 	Leistungsströme zwischen den Kostenstellen erfolgen nur in eine 			Richtung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Gegenseitig: 	Gegenseitige Belieferung von Kostenstellen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8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Gegenseitigen Leistungsaustausch bilden die sogenannten </a:t>
            </a:r>
            <a:r>
              <a:rPr lang="de-DE" b="1" dirty="0">
                <a:solidFill>
                  <a:srgbClr val="404040"/>
                </a:solidFill>
                <a:latin typeface="Arial" charset="0"/>
                <a:cs typeface="Arial" charset="0"/>
              </a:rPr>
              <a:t>Kostenstellenausgleichsverfahren</a:t>
            </a: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 ab (z.B. Gleichungsverfahren)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8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b="1" dirty="0">
                <a:solidFill>
                  <a:srgbClr val="404040"/>
                </a:solidFill>
                <a:latin typeface="Arial" charset="0"/>
                <a:cs typeface="Arial" charset="0"/>
              </a:rPr>
              <a:t>Konto einer Vorkostenstelle: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914724" y="4648728"/>
            <a:ext cx="6736703" cy="1007932"/>
            <a:chOff x="914724" y="4838145"/>
            <a:chExt cx="6736703" cy="1007932"/>
          </a:xfrm>
          <a:effectLst/>
        </p:grpSpPr>
        <p:cxnSp>
          <p:nvCxnSpPr>
            <p:cNvPr id="34" name="Gerade Verbindung 3"/>
            <p:cNvCxnSpPr/>
            <p:nvPr/>
          </p:nvCxnSpPr>
          <p:spPr>
            <a:xfrm flipV="1">
              <a:off x="914724" y="5090077"/>
              <a:ext cx="6736702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11"/>
            <p:cNvCxnSpPr/>
            <p:nvPr/>
          </p:nvCxnSpPr>
          <p:spPr>
            <a:xfrm>
              <a:off x="4283075" y="5090077"/>
              <a:ext cx="0" cy="75600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feld 35"/>
            <p:cNvSpPr txBox="1"/>
            <p:nvPr/>
          </p:nvSpPr>
          <p:spPr>
            <a:xfrm>
              <a:off x="914725" y="4838145"/>
              <a:ext cx="1017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rgbClr val="404040"/>
                  </a:solidFill>
                  <a:latin typeface="+mn-lt"/>
                </a:rPr>
                <a:t>Soll</a:t>
              </a:r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6634390" y="4838145"/>
              <a:ext cx="1017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200" b="1" dirty="0">
                  <a:solidFill>
                    <a:srgbClr val="404040"/>
                  </a:solidFill>
                  <a:latin typeface="+mn-lt"/>
                </a:rPr>
                <a:t>Haben</a:t>
              </a: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3599075" y="4838145"/>
              <a:ext cx="136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rgbClr val="404040"/>
                  </a:solidFill>
                  <a:latin typeface="+mn-lt"/>
                </a:rPr>
                <a:t>Vorkostenstelle</a:t>
              </a: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914724" y="5118407"/>
              <a:ext cx="33683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srgbClr val="404040"/>
                  </a:solidFill>
                  <a:latin typeface="+mn-lt"/>
                </a:rPr>
                <a:t>Primäre Gemeinkosten</a:t>
              </a:r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914724" y="5379661"/>
              <a:ext cx="33683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srgbClr val="404040"/>
                  </a:solidFill>
                  <a:latin typeface="+mn-lt"/>
                </a:rPr>
                <a:t>Belastungen für Leistungsinanspruchnahmen von anderen Kostenstellen</a:t>
              </a: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4283074" y="5118407"/>
              <a:ext cx="33683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srgbClr val="404040"/>
                  </a:solidFill>
                  <a:latin typeface="+mn-lt"/>
                </a:rPr>
                <a:t>Entlastung für Leistungsabgaben anderer Kostenstellen</a:t>
              </a: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6879954" y="245092"/>
            <a:ext cx="922512" cy="383396"/>
            <a:chOff x="6879954" y="245092"/>
            <a:chExt cx="922512" cy="383396"/>
          </a:xfrm>
        </p:grpSpPr>
        <p:sp>
          <p:nvSpPr>
            <p:cNvPr id="23" name="Rechteck 22"/>
            <p:cNvSpPr/>
            <p:nvPr/>
          </p:nvSpPr>
          <p:spPr>
            <a:xfrm>
              <a:off x="6879954" y="245092"/>
              <a:ext cx="403315" cy="382303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7283269" y="245092"/>
              <a:ext cx="519197" cy="382303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26" name="Grafik 25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88"/>
              <a:ext cx="885600" cy="363600"/>
            </a:xfrm>
            <a:prstGeom prst="rect">
              <a:avLst/>
            </a:prstGeom>
          </p:spPr>
        </p:pic>
      </p:grpSp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996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</p:spPr>
        <p:txBody>
          <a:bodyPr/>
          <a:lstStyle/>
          <a:p>
            <a:r>
              <a:rPr lang="de-DE" dirty="0"/>
              <a:t>Historische Entwicklung (1/2)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9" name="Inhaltsplatzhalter 37"/>
          <p:cNvSpPr txBox="1">
            <a:spLocks/>
          </p:cNvSpPr>
          <p:nvPr/>
        </p:nvSpPr>
        <p:spPr bwMode="auto">
          <a:xfrm>
            <a:off x="358775" y="1186059"/>
            <a:ext cx="3835681" cy="11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FB0"/>
              </a:buClr>
              <a:defRPr/>
            </a:pPr>
            <a:r>
              <a:rPr lang="de-DE" sz="1100" b="1" kern="0" dirty="0">
                <a:solidFill>
                  <a:srgbClr val="333333"/>
                </a:solidFill>
                <a:latin typeface="+mn-lt"/>
                <a:ea typeface="ＭＳ Ｐゴシック" charset="-128"/>
                <a:cs typeface="ＭＳ Ｐゴシック" charset="-128"/>
              </a:rPr>
              <a:t>1972 – 1981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74FB0"/>
              </a:buClr>
              <a:buFont typeface="Wingdings" charset="2"/>
              <a:buChar char="¨"/>
              <a:defRPr/>
            </a:pPr>
            <a:r>
              <a:rPr lang="de-DE" sz="1100" kern="0" dirty="0">
                <a:solidFill>
                  <a:srgbClr val="333333"/>
                </a:solidFill>
                <a:latin typeface="+mn-lt"/>
                <a:ea typeface="ＭＳ Ｐゴシック" charset="-128"/>
                <a:cs typeface="TUM Neue Helvetica 55 Regular"/>
              </a:rPr>
              <a:t>1972: Unternehmensgründung SAP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74FB0"/>
              </a:buClr>
              <a:buFont typeface="Wingdings" charset="2"/>
              <a:buChar char="¨"/>
              <a:defRPr/>
            </a:pPr>
            <a:r>
              <a:rPr lang="de-DE" sz="1100" kern="0" dirty="0">
                <a:solidFill>
                  <a:srgbClr val="333333"/>
                </a:solidFill>
                <a:latin typeface="+mn-lt"/>
                <a:ea typeface="ＭＳ Ｐゴシック" charset="-128"/>
                <a:cs typeface="TUM Neue Helvetica 55 Regular"/>
              </a:rPr>
              <a:t>1973: System RF: Finanzbuchhaltung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FB0"/>
              </a:buClr>
              <a:buFont typeface="Wingdings" charset="2"/>
              <a:buChar char="¨"/>
              <a:defRPr/>
            </a:pPr>
            <a:r>
              <a:rPr lang="de-DE" sz="1100" kern="0" dirty="0">
                <a:solidFill>
                  <a:srgbClr val="333333"/>
                </a:solidFill>
                <a:latin typeface="+mn-lt"/>
                <a:ea typeface="ＭＳ Ｐゴシック" charset="-128"/>
                <a:cs typeface="TUM Neue Helvetica 55 Regular"/>
              </a:rPr>
              <a:t>1980: eigenes Entwicklungszentrum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FB0"/>
              </a:buClr>
              <a:buFont typeface="Wingdings" charset="2"/>
              <a:buChar char="¨"/>
              <a:defRPr/>
            </a:pPr>
            <a:r>
              <a:rPr lang="de-DE" sz="1100" kern="0" dirty="0">
                <a:solidFill>
                  <a:srgbClr val="333333"/>
                </a:solidFill>
                <a:latin typeface="+mn-lt"/>
                <a:ea typeface="ＭＳ Ｐゴシック" charset="-128"/>
                <a:cs typeface="TUM Neue Helvetica 55 Regular"/>
              </a:rPr>
              <a:t>1981: System R/2 läuft stabil</a:t>
            </a:r>
          </a:p>
        </p:txBody>
      </p:sp>
      <p:sp>
        <p:nvSpPr>
          <p:cNvPr id="10" name="Inhaltsplatzhalter 37"/>
          <p:cNvSpPr txBox="1">
            <a:spLocks/>
          </p:cNvSpPr>
          <p:nvPr/>
        </p:nvSpPr>
        <p:spPr bwMode="auto">
          <a:xfrm>
            <a:off x="358775" y="2450422"/>
            <a:ext cx="3835908" cy="11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FB0"/>
              </a:buClr>
              <a:defRPr/>
            </a:pPr>
            <a:r>
              <a:rPr lang="de-DE" sz="1100" b="1" kern="0" dirty="0">
                <a:solidFill>
                  <a:srgbClr val="333333"/>
                </a:solidFill>
                <a:latin typeface="+mn-lt"/>
                <a:ea typeface="ＭＳ Ｐゴシック" charset="-128"/>
                <a:cs typeface="ＭＳ Ｐゴシック" charset="-128"/>
              </a:rPr>
              <a:t>1982 – 1991</a:t>
            </a:r>
            <a:endParaRPr lang="de-DE" sz="1100" kern="0" dirty="0">
              <a:solidFill>
                <a:srgbClr val="333333"/>
              </a:solidFill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FB0"/>
              </a:buClr>
              <a:buFont typeface="Wingdings" charset="2"/>
              <a:buChar char="¨"/>
              <a:defRPr/>
            </a:pPr>
            <a:r>
              <a:rPr lang="de-DE" sz="1100" kern="0" dirty="0">
                <a:solidFill>
                  <a:srgbClr val="333333"/>
                </a:solidFill>
                <a:latin typeface="+mn-lt"/>
                <a:ea typeface="ＭＳ Ｐゴシック" charset="-128"/>
                <a:cs typeface="ＭＳ Ｐゴシック" charset="-128"/>
              </a:rPr>
              <a:t>1983: Produktionsplanung und –</a:t>
            </a:r>
            <a:r>
              <a:rPr lang="de-DE" sz="1100" kern="0" dirty="0" err="1">
                <a:solidFill>
                  <a:srgbClr val="333333"/>
                </a:solidFill>
                <a:latin typeface="+mn-lt"/>
                <a:ea typeface="ＭＳ Ｐゴシック" charset="-128"/>
                <a:cs typeface="ＭＳ Ｐゴシック" charset="-128"/>
              </a:rPr>
              <a:t>steuerung</a:t>
            </a:r>
            <a:r>
              <a:rPr lang="de-DE" sz="1100" kern="0" dirty="0">
                <a:solidFill>
                  <a:srgbClr val="333333"/>
                </a:solidFill>
                <a:latin typeface="+mn-lt"/>
                <a:ea typeface="ＭＳ Ｐゴシック" charset="-128"/>
                <a:cs typeface="ＭＳ Ｐゴシック" charset="-128"/>
              </a:rPr>
              <a:t> (RM-PPS)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FB0"/>
              </a:buClr>
              <a:buFont typeface="Wingdings" charset="2"/>
              <a:buChar char="¨"/>
              <a:defRPr/>
            </a:pPr>
            <a:r>
              <a:rPr lang="de-DE" sz="1100" kern="0" dirty="0">
                <a:solidFill>
                  <a:srgbClr val="333333"/>
                </a:solidFill>
                <a:latin typeface="+mn-lt"/>
                <a:ea typeface="ＭＳ Ｐゴシック" charset="-128"/>
                <a:cs typeface="ＭＳ Ｐゴシック" charset="-128"/>
              </a:rPr>
              <a:t>1988: Börsengang: Frankfurt 750DM / Aktie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FB0"/>
              </a:buClr>
              <a:buFont typeface="Wingdings" charset="2"/>
              <a:buChar char="¨"/>
              <a:defRPr/>
            </a:pPr>
            <a:r>
              <a:rPr lang="de-DE" sz="1100" kern="0" dirty="0">
                <a:solidFill>
                  <a:srgbClr val="333333"/>
                </a:solidFill>
                <a:latin typeface="+mn-lt"/>
                <a:ea typeface="ＭＳ Ｐゴシック" charset="-128"/>
                <a:cs typeface="ＭＳ Ｐゴシック" charset="-128"/>
              </a:rPr>
              <a:t>1988: Erste Branchenlösung: RIVA</a:t>
            </a:r>
          </a:p>
        </p:txBody>
      </p:sp>
      <p:sp>
        <p:nvSpPr>
          <p:cNvPr id="26" name="Inhaltsplatzhalter 37"/>
          <p:cNvSpPr txBox="1">
            <a:spLocks/>
          </p:cNvSpPr>
          <p:nvPr/>
        </p:nvSpPr>
        <p:spPr bwMode="auto">
          <a:xfrm>
            <a:off x="358775" y="3939857"/>
            <a:ext cx="4823040" cy="11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FB0"/>
              </a:buClr>
              <a:defRPr/>
            </a:pPr>
            <a:r>
              <a:rPr lang="de-DE" sz="1200" b="1" kern="0" dirty="0">
                <a:solidFill>
                  <a:srgbClr val="141414"/>
                </a:solidFill>
                <a:latin typeface="+mn-lt"/>
                <a:ea typeface="ＭＳ Ｐゴシック" charset="-128"/>
                <a:cs typeface="ＭＳ Ｐゴシック" charset="-128"/>
              </a:rPr>
              <a:t>1992 – 2001</a:t>
            </a:r>
            <a:endParaRPr lang="de-DE" sz="1200" kern="0" dirty="0">
              <a:solidFill>
                <a:srgbClr val="141414"/>
              </a:solidFill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FB0"/>
              </a:buClr>
              <a:buFont typeface="Wingdings" charset="2"/>
              <a:buChar char="¨"/>
              <a:defRPr/>
            </a:pPr>
            <a:r>
              <a:rPr lang="de-DE" sz="1200" kern="0" dirty="0">
                <a:solidFill>
                  <a:srgbClr val="141414"/>
                </a:solidFill>
                <a:latin typeface="+mn-lt"/>
                <a:ea typeface="ＭＳ Ｐゴシック" charset="-128"/>
                <a:cs typeface="ＭＳ Ｐゴシック" charset="-128"/>
              </a:rPr>
              <a:t>1992: Markteinführung System R/3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FB0"/>
              </a:buClr>
              <a:buFont typeface="Wingdings" charset="2"/>
              <a:buChar char="¨"/>
              <a:defRPr/>
            </a:pPr>
            <a:r>
              <a:rPr lang="de-DE" sz="1200" kern="0" dirty="0">
                <a:solidFill>
                  <a:srgbClr val="141414"/>
                </a:solidFill>
                <a:latin typeface="+mn-lt"/>
                <a:ea typeface="ＭＳ Ｐゴシック" charset="-128"/>
                <a:cs typeface="ＭＳ Ｐゴシック" charset="-128"/>
              </a:rPr>
              <a:t>1993: Partnerschaft mit Microsoft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FB0"/>
              </a:buClr>
              <a:buFont typeface="Wingdings" charset="2"/>
              <a:buChar char="¨"/>
              <a:defRPr/>
            </a:pPr>
            <a:r>
              <a:rPr lang="de-DE" sz="1200" kern="0" dirty="0">
                <a:solidFill>
                  <a:srgbClr val="141414"/>
                </a:solidFill>
                <a:latin typeface="+mn-lt"/>
                <a:ea typeface="ＭＳ Ｐゴシック" charset="-128"/>
                <a:cs typeface="ＭＳ Ｐゴシック" charset="-128"/>
              </a:rPr>
              <a:t>1993: Entwicklungszentrum in Silicon Valley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FB0"/>
              </a:buClr>
              <a:buFont typeface="Wingdings" charset="2"/>
              <a:buChar char="¨"/>
              <a:defRPr/>
            </a:pPr>
            <a:r>
              <a:rPr lang="de-DE" sz="1200" kern="0" dirty="0">
                <a:solidFill>
                  <a:srgbClr val="141414"/>
                </a:solidFill>
                <a:latin typeface="+mn-lt"/>
                <a:ea typeface="ＭＳ Ｐゴシック" charset="-128"/>
                <a:cs typeface="ＭＳ Ｐゴシック" charset="-128"/>
              </a:rPr>
              <a:t>1998: Börsengang: New York 59,74$/Aktie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FB0"/>
              </a:buClr>
              <a:defRPr/>
            </a:pPr>
            <a:endParaRPr lang="de-DE" sz="1200" kern="0" dirty="0">
              <a:solidFill>
                <a:srgbClr val="141414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6219825" y="6431233"/>
            <a:ext cx="15668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Quelle: </a:t>
            </a:r>
            <a:r>
              <a:rPr lang="de-DE" sz="900" dirty="0">
                <a:latin typeface="+mn-lt"/>
                <a:hlinkClick r:id="rId3"/>
              </a:rPr>
              <a:t>www.sap.com</a:t>
            </a:r>
            <a:endParaRPr lang="de-DE" sz="900" dirty="0">
              <a:latin typeface="+mn-lt"/>
            </a:endParaRPr>
          </a:p>
        </p:txBody>
      </p:sp>
      <p:sp>
        <p:nvSpPr>
          <p:cNvPr id="28" name="Inhaltsplatzhalter 37"/>
          <p:cNvSpPr txBox="1">
            <a:spLocks/>
          </p:cNvSpPr>
          <p:nvPr/>
        </p:nvSpPr>
        <p:spPr bwMode="auto">
          <a:xfrm>
            <a:off x="358775" y="5124198"/>
            <a:ext cx="5440307" cy="1843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FB0"/>
              </a:buClr>
              <a:defRPr/>
            </a:pPr>
            <a:r>
              <a:rPr lang="de-DE" sz="1200" b="1" kern="0" dirty="0">
                <a:solidFill>
                  <a:srgbClr val="141414"/>
                </a:solidFill>
                <a:latin typeface="+mn-lt"/>
                <a:ea typeface="ＭＳ Ｐゴシック" charset="-128"/>
                <a:cs typeface="ＭＳ Ｐゴシック" charset="-128"/>
              </a:rPr>
              <a:t>2002 – 2019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FB0"/>
              </a:buClr>
              <a:buFont typeface="Wingdings" charset="2"/>
              <a:buChar char="¨"/>
              <a:defRPr/>
            </a:pPr>
            <a:r>
              <a:rPr lang="de-DE" sz="1200" kern="0" dirty="0">
                <a:solidFill>
                  <a:srgbClr val="141414"/>
                </a:solidFill>
                <a:latin typeface="+mn-lt"/>
                <a:ea typeface="ＭＳ Ｐゴシック" charset="-128"/>
                <a:cs typeface="ＭＳ Ｐゴシック" charset="-128"/>
              </a:rPr>
              <a:t>2004: SAP-NetWeaver-Technologie erreicht Marktreife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FB0"/>
              </a:buClr>
              <a:buFont typeface="Wingdings" charset="2"/>
              <a:buChar char="¨"/>
              <a:defRPr/>
            </a:pPr>
            <a:r>
              <a:rPr lang="de-DE" sz="1200" kern="0" dirty="0">
                <a:solidFill>
                  <a:srgbClr val="141414"/>
                </a:solidFill>
                <a:latin typeface="+mn-lt"/>
                <a:ea typeface="ＭＳ Ｐゴシック" charset="-128"/>
                <a:cs typeface="ＭＳ Ｐゴシック" charset="-128"/>
              </a:rPr>
              <a:t>2011: Einführung der SAP HANA Plattform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FB0"/>
              </a:buClr>
              <a:buFont typeface="Wingdings" charset="2"/>
              <a:buChar char="¨"/>
              <a:defRPr/>
            </a:pPr>
            <a:r>
              <a:rPr lang="de-DE" sz="1200" kern="0" dirty="0">
                <a:solidFill>
                  <a:srgbClr val="141414"/>
                </a:solidFill>
                <a:latin typeface="+mn-lt"/>
                <a:ea typeface="ＭＳ Ｐゴシック" charset="-128"/>
                <a:cs typeface="ＭＳ Ｐゴシック" charset="-128"/>
              </a:rPr>
              <a:t>2012: Einführung der SAP Cloud Plattform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FB0"/>
              </a:buClr>
              <a:buFont typeface="Wingdings" charset="2"/>
              <a:buChar char="¨"/>
              <a:defRPr/>
            </a:pPr>
            <a:r>
              <a:rPr lang="de-DE" sz="1200" kern="0" dirty="0">
                <a:solidFill>
                  <a:srgbClr val="141414"/>
                </a:solidFill>
                <a:latin typeface="+mn-lt"/>
                <a:ea typeface="ＭＳ Ｐゴシック" charset="-128"/>
                <a:cs typeface="ＭＳ Ｐゴシック" charset="-128"/>
              </a:rPr>
              <a:t>2015: Markteinführung SAP S/4HANA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FB0"/>
              </a:buClr>
              <a:buFont typeface="Wingdings" charset="2"/>
              <a:buChar char="¨"/>
              <a:defRPr/>
            </a:pPr>
            <a:r>
              <a:rPr lang="de-DE" sz="1200" kern="0" dirty="0">
                <a:solidFill>
                  <a:srgbClr val="141414"/>
                </a:solidFill>
                <a:latin typeface="+mn-lt"/>
                <a:ea typeface="ＭＳ Ｐゴシック" charset="-128"/>
                <a:cs typeface="ＭＳ Ｐゴシック" charset="-128"/>
              </a:rPr>
              <a:t>2019: Vorstellung der SAP HANA Cloud Services</a:t>
            </a:r>
          </a:p>
        </p:txBody>
      </p:sp>
      <p:grpSp>
        <p:nvGrpSpPr>
          <p:cNvPr id="94" name="Gruppieren 93"/>
          <p:cNvGrpSpPr/>
          <p:nvPr/>
        </p:nvGrpSpPr>
        <p:grpSpPr>
          <a:xfrm>
            <a:off x="286688" y="92883"/>
            <a:ext cx="8766521" cy="6896997"/>
            <a:chOff x="251520" y="-38997"/>
            <a:chExt cx="8766521" cy="6896997"/>
          </a:xfrm>
        </p:grpSpPr>
        <p:grpSp>
          <p:nvGrpSpPr>
            <p:cNvPr id="95" name="Gruppieren 94"/>
            <p:cNvGrpSpPr/>
            <p:nvPr/>
          </p:nvGrpSpPr>
          <p:grpSpPr>
            <a:xfrm>
              <a:off x="251520" y="-38997"/>
              <a:ext cx="8766521" cy="6896997"/>
              <a:chOff x="251520" y="-38997"/>
              <a:chExt cx="8766521" cy="6896997"/>
            </a:xfrm>
          </p:grpSpPr>
          <p:graphicFrame>
            <p:nvGraphicFramePr>
              <p:cNvPr id="98" name="Diagramm 97"/>
              <p:cNvGraphicFramePr/>
              <p:nvPr>
                <p:extLst>
                  <p:ext uri="{D42A27DB-BD31-4B8C-83A1-F6EECF244321}">
                    <p14:modId xmlns:p14="http://schemas.microsoft.com/office/powerpoint/2010/main" val="4240904490"/>
                  </p:ext>
                </p:extLst>
              </p:nvPr>
            </p:nvGraphicFramePr>
            <p:xfrm>
              <a:off x="251520" y="-38997"/>
              <a:ext cx="8766521" cy="689699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pic>
            <p:nvPicPr>
              <p:cNvPr id="99" name="Picture 4" descr="E:\Documents\TUM\Vorlesungen\5. Semester\SBWL Controlling\Controlling mit SAP\Vortrag\Eurozeichen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842091" y="2040292"/>
                <a:ext cx="428446" cy="425450"/>
              </a:xfrm>
              <a:prstGeom prst="rect">
                <a:avLst/>
              </a:prstGeom>
              <a:noFill/>
            </p:spPr>
          </p:pic>
          <p:pic>
            <p:nvPicPr>
              <p:cNvPr id="100" name="Picture 3" descr="E:\Documents\TUM\Vorlesungen\5. Semester\SBWL Controlling\Controlling mit SAP\Vortrag\Männel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8225199" y="4198908"/>
                <a:ext cx="197689" cy="419100"/>
              </a:xfrm>
              <a:prstGeom prst="rect">
                <a:avLst/>
              </a:prstGeom>
              <a:noFill/>
            </p:spPr>
          </p:pic>
          <p:pic>
            <p:nvPicPr>
              <p:cNvPr id="101" name="Picture 3" descr="E:\Documents\TUM\Vorlesungen\5. Semester\SBWL Controlling\Controlling mit SAP\Vortrag\Männel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7740352" y="4198908"/>
                <a:ext cx="197689" cy="419100"/>
              </a:xfrm>
              <a:prstGeom prst="rect">
                <a:avLst/>
              </a:prstGeom>
              <a:noFill/>
            </p:spPr>
          </p:pic>
          <p:pic>
            <p:nvPicPr>
              <p:cNvPr id="102" name="Picture 3" descr="E:\Documents\TUM\Vorlesungen\5. Semester\SBWL Controlling\Controlling mit SAP\Vortrag\Männel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7981359" y="4198908"/>
                <a:ext cx="197689" cy="419100"/>
              </a:xfrm>
              <a:prstGeom prst="rect">
                <a:avLst/>
              </a:prstGeom>
              <a:noFill/>
            </p:spPr>
          </p:pic>
          <p:cxnSp>
            <p:nvCxnSpPr>
              <p:cNvPr id="103" name="Gerade Verbindung mit Pfeil 102"/>
              <p:cNvCxnSpPr>
                <a:endCxn id="98" idx="3"/>
              </p:cNvCxnSpPr>
              <p:nvPr/>
            </p:nvCxnSpPr>
            <p:spPr>
              <a:xfrm>
                <a:off x="496494" y="3407271"/>
                <a:ext cx="8521547" cy="223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tailEnd type="stealth" w="lg" len="lg"/>
              </a:ln>
              <a:effectLst/>
            </p:spPr>
          </p:cxnSp>
          <p:sp>
            <p:nvSpPr>
              <p:cNvPr id="104" name="Textfeld 103"/>
              <p:cNvSpPr txBox="1"/>
              <p:nvPr/>
            </p:nvSpPr>
            <p:spPr>
              <a:xfrm>
                <a:off x="7589782" y="909364"/>
                <a:ext cx="13308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74FB0"/>
                    </a:solidFill>
                    <a:effectLst/>
                    <a:uLnTx/>
                    <a:uFillTx/>
                    <a:latin typeface="TUM Neue Helvetica 75 Bold"/>
                    <a:cs typeface="+mn-cs"/>
                  </a:rPr>
                  <a:t>2019: 27.553 Mio. €</a:t>
                </a:r>
              </a:p>
            </p:txBody>
          </p:sp>
          <p:sp>
            <p:nvSpPr>
              <p:cNvPr id="105" name="Textfeld 104"/>
              <p:cNvSpPr txBox="1"/>
              <p:nvPr/>
            </p:nvSpPr>
            <p:spPr>
              <a:xfrm>
                <a:off x="6588043" y="1698771"/>
                <a:ext cx="13308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74FB0"/>
                    </a:solidFill>
                    <a:effectLst/>
                    <a:uLnTx/>
                    <a:uFillTx/>
                    <a:latin typeface="TUM Neue Helvetica 75 Bold"/>
                    <a:cs typeface="+mn-cs"/>
                  </a:rPr>
                  <a:t>2011: 14.233 Mio. €</a:t>
                </a:r>
              </a:p>
            </p:txBody>
          </p:sp>
          <p:sp>
            <p:nvSpPr>
              <p:cNvPr id="106" name="Textfeld 1"/>
              <p:cNvSpPr txBox="1"/>
              <p:nvPr/>
            </p:nvSpPr>
            <p:spPr>
              <a:xfrm>
                <a:off x="6905045" y="4885072"/>
                <a:ext cx="914435" cy="254568"/>
              </a:xfrm>
              <a:prstGeom prst="rect">
                <a:avLst/>
              </a:prstGeom>
            </p:spPr>
            <p:txBody>
              <a:bodyPr wrap="non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CCCCCC">
                        <a:lumMod val="50000"/>
                      </a:srgbClr>
                    </a:solidFill>
                    <a:effectLst/>
                    <a:uLnTx/>
                    <a:uFillTx/>
                    <a:latin typeface="TUM Neue Helvetica 55 Regular"/>
                    <a:ea typeface="+mn-ea"/>
                    <a:cs typeface="+mn-cs"/>
                  </a:rPr>
                  <a:t>2011: 56 Tsd.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CCCCCC">
                      <a:lumMod val="50000"/>
                    </a:srgbClr>
                  </a:solidFill>
                  <a:effectLst/>
                  <a:uLnTx/>
                  <a:uFillTx/>
                  <a:latin typeface="TUM Neue Helvetica 55 Regular"/>
                  <a:ea typeface="+mn-ea"/>
                  <a:cs typeface="+mn-cs"/>
                </a:endParaRPr>
              </a:p>
            </p:txBody>
          </p:sp>
          <p:sp>
            <p:nvSpPr>
              <p:cNvPr id="109" name="Textfeld 1"/>
              <p:cNvSpPr txBox="1"/>
              <p:nvPr/>
            </p:nvSpPr>
            <p:spPr>
              <a:xfrm>
                <a:off x="7895923" y="5627055"/>
                <a:ext cx="914435" cy="254568"/>
              </a:xfrm>
              <a:prstGeom prst="rect">
                <a:avLst/>
              </a:prstGeom>
            </p:spPr>
            <p:txBody>
              <a:bodyPr wrap="non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CCCCCC">
                        <a:lumMod val="50000"/>
                      </a:srgbClr>
                    </a:solidFill>
                    <a:effectLst/>
                    <a:uLnTx/>
                    <a:uFillTx/>
                    <a:latin typeface="TUM Neue Helvetica 55 Regular"/>
                    <a:ea typeface="+mn-ea"/>
                    <a:cs typeface="+mn-cs"/>
                  </a:rPr>
                  <a:t>2019: 101 Tsd.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CCCCCC">
                      <a:lumMod val="50000"/>
                    </a:srgbClr>
                  </a:solidFill>
                  <a:effectLst/>
                  <a:uLnTx/>
                  <a:uFillTx/>
                  <a:latin typeface="TUM Neue Helvetica 55 Regular"/>
                  <a:ea typeface="+mn-ea"/>
                  <a:cs typeface="+mn-cs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CCCCCC">
                      <a:lumMod val="50000"/>
                    </a:srgbClr>
                  </a:solidFill>
                  <a:effectLst/>
                  <a:uLnTx/>
                  <a:uFillTx/>
                  <a:latin typeface="TUM Neue Helvetica 55 Regular"/>
                  <a:ea typeface="+mn-ea"/>
                  <a:cs typeface="+mn-cs"/>
                </a:endParaRPr>
              </a:p>
            </p:txBody>
          </p:sp>
        </p:grpSp>
        <p:sp>
          <p:nvSpPr>
            <p:cNvPr id="96" name="Textfeld 1"/>
            <p:cNvSpPr txBox="1"/>
            <p:nvPr/>
          </p:nvSpPr>
          <p:spPr>
            <a:xfrm>
              <a:off x="6660895" y="2817087"/>
              <a:ext cx="1185109" cy="220644"/>
            </a:xfrm>
            <a:prstGeom prst="rect">
              <a:avLst/>
            </a:prstGeom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6479F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TUM Neue Helvetica 55 Regular"/>
                  <a:ea typeface="+mn-ea"/>
                  <a:cs typeface="+mn-cs"/>
                </a:rPr>
                <a:t>2011: 3.437 Mio. €</a:t>
              </a:r>
            </a:p>
          </p:txBody>
        </p:sp>
        <p:sp>
          <p:nvSpPr>
            <p:cNvPr id="97" name="Textfeld 1"/>
            <p:cNvSpPr txBox="1"/>
            <p:nvPr/>
          </p:nvSpPr>
          <p:spPr>
            <a:xfrm>
              <a:off x="7542887" y="2531092"/>
              <a:ext cx="1185109" cy="220644"/>
            </a:xfrm>
            <a:prstGeom prst="rect">
              <a:avLst/>
            </a:prstGeom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6479F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TUM Neue Helvetica 55 Regular"/>
                  <a:ea typeface="+mn-ea"/>
                  <a:cs typeface="+mn-cs"/>
                </a:rPr>
                <a:t>2019: 3.337 Mio. €</a:t>
              </a:r>
            </a:p>
          </p:txBody>
        </p:sp>
      </p:grpSp>
      <p:sp>
        <p:nvSpPr>
          <p:cNvPr id="110" name="Textfeld 1"/>
          <p:cNvSpPr txBox="1"/>
          <p:nvPr/>
        </p:nvSpPr>
        <p:spPr>
          <a:xfrm>
            <a:off x="5125171" y="3171703"/>
            <a:ext cx="1185109" cy="22064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06479F">
                    <a:lumMod val="40000"/>
                    <a:lumOff val="60000"/>
                  </a:srgbClr>
                </a:solidFill>
                <a:effectLst/>
                <a:uLnTx/>
                <a:uFillTx/>
                <a:latin typeface="TUM Neue Helvetica 55 Regular"/>
                <a:ea typeface="+mn-ea"/>
                <a:cs typeface="+mn-cs"/>
              </a:rPr>
              <a:t>2001: 581 Mio. €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0459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Innerbetriebliche Leistungsverrechnung: Verrechnung der in den Vorkostenstellen anfallenden Kosten auf die leistungsbeanspruchenden Endkostenstellen</a:t>
            </a:r>
            <a:endParaRPr lang="de-DE" baseline="30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358775" y="1440409"/>
            <a:ext cx="7848600" cy="4398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Clr>
                <a:srgbClr val="404040"/>
              </a:buClr>
            </a:pPr>
            <a:endParaRPr lang="de-DE" dirty="0">
              <a:solidFill>
                <a:srgbClr val="404040"/>
              </a:solidFill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b="1" dirty="0">
                <a:solidFill>
                  <a:srgbClr val="404040"/>
                </a:solidFill>
                <a:latin typeface="Arial" charset="0"/>
                <a:cs typeface="Arial" charset="0"/>
              </a:rPr>
              <a:t>Ausgangslage:</a:t>
            </a:r>
          </a:p>
        </p:txBody>
      </p:sp>
      <p:graphicFrame>
        <p:nvGraphicFramePr>
          <p:cNvPr id="22" name="Tabel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441110"/>
              </p:ext>
            </p:extLst>
          </p:nvPr>
        </p:nvGraphicFramePr>
        <p:xfrm>
          <a:off x="519801" y="2338115"/>
          <a:ext cx="8104398" cy="2134898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16851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11080">
                <a:tc rowSpan="2"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Kostenart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Vorkostenstellen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50" b="0" dirty="0"/>
                    </a:p>
                  </a:txBody>
                  <a:tcPr marL="36000" marR="36000" marT="18000" marB="18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Endkostenstellen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50" b="0" dirty="0"/>
                    </a:p>
                  </a:txBody>
                  <a:tcPr marL="36000" marR="36000" marT="18000" marB="18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50" b="0" dirty="0"/>
                    </a:p>
                  </a:txBody>
                  <a:tcPr marL="36000" marR="36000" marT="18000" marB="18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50" b="0" dirty="0"/>
                    </a:p>
                  </a:txBody>
                  <a:tcPr marL="36000" marR="36000" marT="18000" marB="18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0138">
                <a:tc vMerge="1">
                  <a:txBody>
                    <a:bodyPr/>
                    <a:lstStyle/>
                    <a:p>
                      <a:endParaRPr lang="de-DE" sz="1400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Allg. </a:t>
                      </a:r>
                      <a:r>
                        <a:rPr lang="de-DE" sz="1400" b="1" dirty="0" err="1">
                          <a:solidFill>
                            <a:srgbClr val="404040"/>
                          </a:solidFill>
                        </a:rPr>
                        <a:t>Kst</a:t>
                      </a:r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.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Energie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>
                          <a:solidFill>
                            <a:srgbClr val="404040"/>
                          </a:solidFill>
                        </a:rPr>
                        <a:t>Fräserei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Brennerei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Material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>
                          <a:solidFill>
                            <a:srgbClr val="404040"/>
                          </a:solidFill>
                        </a:rPr>
                        <a:t>Vw</a:t>
                      </a:r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./</a:t>
                      </a:r>
                      <a:r>
                        <a:rPr lang="de-DE" sz="1400" b="1" dirty="0" err="1">
                          <a:solidFill>
                            <a:srgbClr val="404040"/>
                          </a:solidFill>
                        </a:rPr>
                        <a:t>Vt</a:t>
                      </a:r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.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1080">
                <a:tc>
                  <a:txBody>
                    <a:bodyPr/>
                    <a:lstStyle/>
                    <a:p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Fertigungslöhne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64.000 €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152.000 €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2263">
                <a:tc>
                  <a:txBody>
                    <a:bodyPr/>
                    <a:lstStyle/>
                    <a:p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Gehälter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11.000 €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5.500 €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25.000 €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25.000 €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3.500 €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5.000 €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1080">
                <a:tc>
                  <a:txBody>
                    <a:bodyPr/>
                    <a:lstStyle/>
                    <a:p>
                      <a:pPr marL="0" indent="0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Raumkosten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6.800 €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1.200 €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10.000 €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8.000 €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12.000 €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7.000 €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1080">
                <a:tc>
                  <a:txBody>
                    <a:bodyPr/>
                    <a:lstStyle/>
                    <a:p>
                      <a:pPr marL="0" indent="0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Maschinenmieten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30.000 €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1080">
                <a:tc>
                  <a:txBody>
                    <a:bodyPr/>
                    <a:lstStyle/>
                    <a:p>
                      <a:pPr marL="0" indent="0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Gesamt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17.800 €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6.700</a:t>
                      </a:r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129.000</a:t>
                      </a:r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185.000</a:t>
                      </a:r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15.500</a:t>
                      </a:r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12.000</a:t>
                      </a:r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23" name="Tabel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224491"/>
              </p:ext>
            </p:extLst>
          </p:nvPr>
        </p:nvGraphicFramePr>
        <p:xfrm>
          <a:off x="519801" y="4774654"/>
          <a:ext cx="8104398" cy="1192129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16851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11080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>
                          <a:solidFill>
                            <a:srgbClr val="404040"/>
                          </a:solidFill>
                        </a:rPr>
                        <a:t>Leistungsbez</a:t>
                      </a:r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.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Vorkostenstellen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50" b="0" dirty="0"/>
                    </a:p>
                  </a:txBody>
                  <a:tcPr marL="36000" marR="36000" marT="18000" marB="18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Endkostenstellen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50" b="0" dirty="0"/>
                    </a:p>
                  </a:txBody>
                  <a:tcPr marL="36000" marR="36000" marT="18000" marB="18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50" b="0" dirty="0"/>
                    </a:p>
                  </a:txBody>
                  <a:tcPr marL="36000" marR="36000" marT="18000" marB="18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50" b="0" dirty="0"/>
                    </a:p>
                  </a:txBody>
                  <a:tcPr marL="36000" marR="36000" marT="18000" marB="18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0609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(von/an)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Allg. </a:t>
                      </a:r>
                      <a:r>
                        <a:rPr lang="de-DE" sz="1400" b="1" dirty="0" err="1">
                          <a:solidFill>
                            <a:srgbClr val="404040"/>
                          </a:solidFill>
                        </a:rPr>
                        <a:t>Kst</a:t>
                      </a:r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.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Energie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>
                          <a:solidFill>
                            <a:srgbClr val="404040"/>
                          </a:solidFill>
                        </a:rPr>
                        <a:t>Fräserei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Brennerei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Material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>
                          <a:solidFill>
                            <a:srgbClr val="404040"/>
                          </a:solidFill>
                        </a:rPr>
                        <a:t>Vw</a:t>
                      </a:r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./</a:t>
                      </a:r>
                      <a:r>
                        <a:rPr lang="de-DE" sz="1400" b="1" dirty="0" err="1">
                          <a:solidFill>
                            <a:srgbClr val="404040"/>
                          </a:solidFill>
                        </a:rPr>
                        <a:t>Vt</a:t>
                      </a:r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.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1080">
                <a:tc>
                  <a:txBody>
                    <a:bodyPr/>
                    <a:lstStyle/>
                    <a:p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Allg.</a:t>
                      </a:r>
                      <a:r>
                        <a:rPr lang="de-DE" sz="1400" b="1" baseline="0" dirty="0">
                          <a:solidFill>
                            <a:srgbClr val="404040"/>
                          </a:solidFill>
                        </a:rPr>
                        <a:t> </a:t>
                      </a:r>
                      <a:r>
                        <a:rPr lang="de-DE" sz="1400" b="1" baseline="0" dirty="0" err="1">
                          <a:solidFill>
                            <a:srgbClr val="404040"/>
                          </a:solidFill>
                        </a:rPr>
                        <a:t>Kst</a:t>
                      </a:r>
                      <a:r>
                        <a:rPr lang="de-DE" sz="1400" b="1" baseline="0" dirty="0">
                          <a:solidFill>
                            <a:srgbClr val="404040"/>
                          </a:solidFill>
                        </a:rPr>
                        <a:t>. </a:t>
                      </a:r>
                      <a:r>
                        <a:rPr lang="de-DE" sz="1100" b="1" baseline="0" dirty="0">
                          <a:solidFill>
                            <a:srgbClr val="404040"/>
                          </a:solidFill>
                        </a:rPr>
                        <a:t>[h]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50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30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20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20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20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2263">
                <a:tc>
                  <a:txBody>
                    <a:bodyPr/>
                    <a:lstStyle/>
                    <a:p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Energie </a:t>
                      </a:r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[kWh]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400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200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400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5" name="Abgerundetes Rechteck 24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Case</a:t>
            </a:r>
          </a:p>
        </p:txBody>
      </p:sp>
      <p:grpSp>
        <p:nvGrpSpPr>
          <p:cNvPr id="14" name="Gruppieren 13"/>
          <p:cNvGrpSpPr/>
          <p:nvPr/>
        </p:nvGrpSpPr>
        <p:grpSpPr>
          <a:xfrm>
            <a:off x="6879954" y="245092"/>
            <a:ext cx="922512" cy="383396"/>
            <a:chOff x="6879954" y="245092"/>
            <a:chExt cx="922512" cy="383396"/>
          </a:xfrm>
        </p:grpSpPr>
        <p:sp>
          <p:nvSpPr>
            <p:cNvPr id="15" name="Rechteck 14"/>
            <p:cNvSpPr/>
            <p:nvPr/>
          </p:nvSpPr>
          <p:spPr>
            <a:xfrm>
              <a:off x="6879954" y="245092"/>
              <a:ext cx="403315" cy="382303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7283269" y="245092"/>
              <a:ext cx="519197" cy="382303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17" name="Grafik 16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88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1619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Innerbetriebliche Leistungsverrechnung: Verrechnung der in den Vorkostenstellen anfallenden Kosten auf die leistungsbeanspruchenden Endkostenstellen</a:t>
            </a:r>
            <a:endParaRPr lang="de-DE" baseline="30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358775" y="1440409"/>
            <a:ext cx="7848600" cy="4398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Clr>
                <a:srgbClr val="404040"/>
              </a:buClr>
            </a:pPr>
            <a:endParaRPr lang="de-DE" dirty="0">
              <a:solidFill>
                <a:srgbClr val="404040"/>
              </a:solidFill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Nach Durchführung der innerbetrieblichen Leistungsverrechnung sind alle Vorkostenstellen entlastet</a:t>
            </a:r>
          </a:p>
        </p:txBody>
      </p:sp>
      <p:graphicFrame>
        <p:nvGraphicFramePr>
          <p:cNvPr id="22" name="Tabel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725021"/>
              </p:ext>
            </p:extLst>
          </p:nvPr>
        </p:nvGraphicFramePr>
        <p:xfrm>
          <a:off x="519801" y="2672631"/>
          <a:ext cx="8104398" cy="1512738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16851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6987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30138">
                <a:tc>
                  <a:txBody>
                    <a:bodyPr/>
                    <a:lstStyle/>
                    <a:p>
                      <a:pPr algn="ctr"/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bg1"/>
                          </a:solidFill>
                        </a:rPr>
                        <a:t>Allg. </a:t>
                      </a:r>
                      <a:r>
                        <a:rPr lang="de-DE" sz="1400" b="1" dirty="0" err="1">
                          <a:solidFill>
                            <a:schemeClr val="bg1"/>
                          </a:solidFill>
                        </a:rPr>
                        <a:t>Kst</a:t>
                      </a:r>
                      <a:r>
                        <a:rPr lang="de-DE" sz="1400" b="1" dirty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bg1"/>
                          </a:solidFill>
                        </a:rPr>
                        <a:t>Energie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>
                          <a:solidFill>
                            <a:schemeClr val="bg1"/>
                          </a:solidFill>
                        </a:rPr>
                        <a:t>Fräserei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bg1"/>
                          </a:solidFill>
                        </a:rPr>
                        <a:t>Brennerei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bg1"/>
                          </a:solidFill>
                        </a:rPr>
                        <a:t>Material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>
                          <a:solidFill>
                            <a:schemeClr val="bg1"/>
                          </a:solidFill>
                        </a:rPr>
                        <a:t>Vw</a:t>
                      </a:r>
                      <a:r>
                        <a:rPr lang="de-DE" sz="1400" b="1" dirty="0">
                          <a:solidFill>
                            <a:schemeClr val="bg1"/>
                          </a:solidFill>
                        </a:rPr>
                        <a:t>./</a:t>
                      </a:r>
                      <a:r>
                        <a:rPr lang="de-DE" sz="1400" b="1" dirty="0" err="1">
                          <a:solidFill>
                            <a:schemeClr val="bg1"/>
                          </a:solidFill>
                        </a:rPr>
                        <a:t>Vt</a:t>
                      </a:r>
                      <a:r>
                        <a:rPr lang="de-DE" sz="1400" b="1" dirty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1080">
                <a:tc>
                  <a:txBody>
                    <a:bodyPr/>
                    <a:lstStyle/>
                    <a:p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Primäre GK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17.800,00 €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6.700,00 €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65.000,00 €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33.000,00 €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15.500,00 €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12.000,00 €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2263">
                <a:tc>
                  <a:txBody>
                    <a:bodyPr/>
                    <a:lstStyle/>
                    <a:p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Umlage allg. </a:t>
                      </a:r>
                      <a:r>
                        <a:rPr lang="de-DE" sz="1400" b="1" dirty="0" err="1">
                          <a:solidFill>
                            <a:srgbClr val="404040"/>
                          </a:solidFill>
                        </a:rPr>
                        <a:t>KSt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-23.893,33 €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8.533,33 €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5.120,00 €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3.413,33 €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3.413,33 €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3.413,33 €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1080">
                <a:tc>
                  <a:txBody>
                    <a:bodyPr/>
                    <a:lstStyle/>
                    <a:p>
                      <a:pPr marL="0" indent="0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Umlage Energie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6.093,33 €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-15.233,33 €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3.046,67 €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6.093,33 €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0,00 €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0,00 €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1080">
                <a:tc>
                  <a:txBody>
                    <a:bodyPr/>
                    <a:lstStyle/>
                    <a:p>
                      <a:pPr marL="0" indent="0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Prim. + Sek. GK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0,00 €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0,00 </a:t>
                      </a:r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€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73.166,67 </a:t>
                      </a:r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€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42.506,67 </a:t>
                      </a:r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€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18.913,33 </a:t>
                      </a:r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€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b="1" dirty="0">
                          <a:solidFill>
                            <a:srgbClr val="404040"/>
                          </a:solidFill>
                        </a:rPr>
                        <a:t>15.413,33</a:t>
                      </a:r>
                      <a:r>
                        <a:rPr lang="de-DE" sz="1400" b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4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25" name="Abgerundetes Rechteck 24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Case</a:t>
            </a:r>
          </a:p>
        </p:txBody>
      </p:sp>
      <p:sp>
        <p:nvSpPr>
          <p:cNvPr id="3" name="Geschweifte Klammer links 2"/>
          <p:cNvSpPr/>
          <p:nvPr/>
        </p:nvSpPr>
        <p:spPr>
          <a:xfrm>
            <a:off x="389842" y="3324460"/>
            <a:ext cx="98893" cy="547453"/>
          </a:xfrm>
          <a:prstGeom prst="leftBrac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19801" y="4488180"/>
            <a:ext cx="1354719" cy="310967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100" dirty="0">
                <a:solidFill>
                  <a:srgbClr val="404040"/>
                </a:solidFill>
              </a:rPr>
              <a:t>Sekundäre Kosten</a:t>
            </a:r>
          </a:p>
        </p:txBody>
      </p:sp>
      <p:cxnSp>
        <p:nvCxnSpPr>
          <p:cNvPr id="9" name="Gewinkelte Verbindung 8"/>
          <p:cNvCxnSpPr>
            <a:stCxn id="3" idx="1"/>
            <a:endCxn id="7" idx="1"/>
          </p:cNvCxnSpPr>
          <p:nvPr/>
        </p:nvCxnSpPr>
        <p:spPr>
          <a:xfrm rot="10800000" flipH="1" flipV="1">
            <a:off x="389841" y="3598186"/>
            <a:ext cx="129959" cy="1045477"/>
          </a:xfrm>
          <a:prstGeom prst="bentConnector3">
            <a:avLst>
              <a:gd name="adj1" fmla="val -175902"/>
            </a:avLst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uppieren 15"/>
          <p:cNvGrpSpPr/>
          <p:nvPr/>
        </p:nvGrpSpPr>
        <p:grpSpPr>
          <a:xfrm>
            <a:off x="6879954" y="245092"/>
            <a:ext cx="922512" cy="383396"/>
            <a:chOff x="6879954" y="245092"/>
            <a:chExt cx="922512" cy="383396"/>
          </a:xfrm>
        </p:grpSpPr>
        <p:sp>
          <p:nvSpPr>
            <p:cNvPr id="17" name="Rechteck 16"/>
            <p:cNvSpPr/>
            <p:nvPr/>
          </p:nvSpPr>
          <p:spPr>
            <a:xfrm>
              <a:off x="6879954" y="245092"/>
              <a:ext cx="403315" cy="382303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7283269" y="245092"/>
              <a:ext cx="519197" cy="382303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20" name="Grafik 19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88"/>
              <a:ext cx="885600" cy="363600"/>
            </a:xfrm>
            <a:prstGeom prst="rect">
              <a:avLst/>
            </a:prstGeom>
          </p:spPr>
        </p:pic>
      </p:grpSp>
      <p:grpSp>
        <p:nvGrpSpPr>
          <p:cNvPr id="19" name="Gruppieren 18"/>
          <p:cNvGrpSpPr/>
          <p:nvPr/>
        </p:nvGrpSpPr>
        <p:grpSpPr>
          <a:xfrm>
            <a:off x="519801" y="4827887"/>
            <a:ext cx="3466973" cy="1125195"/>
            <a:chOff x="914724" y="4720882"/>
            <a:chExt cx="6736703" cy="1125195"/>
          </a:xfrm>
          <a:effectLst/>
        </p:grpSpPr>
        <p:cxnSp>
          <p:nvCxnSpPr>
            <p:cNvPr id="21" name="Gerade Verbindung 3"/>
            <p:cNvCxnSpPr/>
            <p:nvPr/>
          </p:nvCxnSpPr>
          <p:spPr>
            <a:xfrm flipV="1">
              <a:off x="914724" y="5090077"/>
              <a:ext cx="6736702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11"/>
            <p:cNvCxnSpPr/>
            <p:nvPr/>
          </p:nvCxnSpPr>
          <p:spPr>
            <a:xfrm>
              <a:off x="4283075" y="5090077"/>
              <a:ext cx="0" cy="75600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914725" y="4838145"/>
              <a:ext cx="1017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rgbClr val="404040"/>
                  </a:solidFill>
                  <a:latin typeface="+mn-lt"/>
                </a:rPr>
                <a:t>Soll</a:t>
              </a: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6382531" y="4838145"/>
              <a:ext cx="12688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200" b="1" dirty="0">
                  <a:solidFill>
                    <a:srgbClr val="404040"/>
                  </a:solidFill>
                  <a:latin typeface="+mn-lt"/>
                </a:rPr>
                <a:t>Haben</a:t>
              </a: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2981641" y="4720882"/>
              <a:ext cx="26028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rgbClr val="404040"/>
                  </a:solidFill>
                  <a:latin typeface="+mn-lt"/>
                </a:rPr>
                <a:t>Vorkostenstelle</a:t>
              </a:r>
            </a:p>
          </p:txBody>
        </p:sp>
      </p:grpSp>
      <p:grpSp>
        <p:nvGrpSpPr>
          <p:cNvPr id="41" name="Gruppieren 40"/>
          <p:cNvGrpSpPr/>
          <p:nvPr/>
        </p:nvGrpSpPr>
        <p:grpSpPr>
          <a:xfrm>
            <a:off x="5090644" y="4827887"/>
            <a:ext cx="3466973" cy="1125195"/>
            <a:chOff x="914724" y="4720882"/>
            <a:chExt cx="6736703" cy="1125195"/>
          </a:xfrm>
          <a:effectLst/>
        </p:grpSpPr>
        <p:cxnSp>
          <p:nvCxnSpPr>
            <p:cNvPr id="42" name="Gerade Verbindung 3"/>
            <p:cNvCxnSpPr/>
            <p:nvPr/>
          </p:nvCxnSpPr>
          <p:spPr>
            <a:xfrm flipV="1">
              <a:off x="914724" y="5090077"/>
              <a:ext cx="6736702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11"/>
            <p:cNvCxnSpPr/>
            <p:nvPr/>
          </p:nvCxnSpPr>
          <p:spPr>
            <a:xfrm>
              <a:off x="4283075" y="5090077"/>
              <a:ext cx="0" cy="75600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feld 43"/>
            <p:cNvSpPr txBox="1"/>
            <p:nvPr/>
          </p:nvSpPr>
          <p:spPr>
            <a:xfrm>
              <a:off x="914725" y="4838145"/>
              <a:ext cx="1017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rgbClr val="404040"/>
                  </a:solidFill>
                  <a:latin typeface="+mn-lt"/>
                </a:rPr>
                <a:t>Soll</a:t>
              </a:r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6382531" y="4838145"/>
              <a:ext cx="12688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200" b="1" dirty="0">
                  <a:solidFill>
                    <a:srgbClr val="404040"/>
                  </a:solidFill>
                  <a:latin typeface="+mn-lt"/>
                </a:rPr>
                <a:t>Haben</a:t>
              </a:r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3422940" y="4720882"/>
              <a:ext cx="17202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rgbClr val="404040"/>
                  </a:solidFill>
                  <a:latin typeface="+mn-lt"/>
                </a:rPr>
                <a:t>Allg. </a:t>
              </a:r>
              <a:r>
                <a:rPr lang="de-DE" sz="1200" b="1" dirty="0" err="1">
                  <a:solidFill>
                    <a:srgbClr val="404040"/>
                  </a:solidFill>
                  <a:latin typeface="+mn-lt"/>
                </a:rPr>
                <a:t>Kst</a:t>
              </a:r>
              <a:r>
                <a:rPr lang="de-DE" sz="1200" b="1" dirty="0">
                  <a:solidFill>
                    <a:srgbClr val="404040"/>
                  </a:solidFill>
                  <a:latin typeface="+mn-lt"/>
                </a:rPr>
                <a:t>.</a:t>
              </a:r>
            </a:p>
          </p:txBody>
        </p:sp>
      </p:grpSp>
      <p:sp>
        <p:nvSpPr>
          <p:cNvPr id="8" name="Fußzeilenplatzhalt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9285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Innerbetriebliche Leistungsverrechnung: Verrechnung der in den Vorkostenstellen anfallenden Kosten auf die leistungsbeanspruchenden Endkostenstellen</a:t>
            </a:r>
            <a:endParaRPr lang="de-DE" baseline="30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358775" y="1440410"/>
            <a:ext cx="7848600" cy="994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Clr>
                <a:srgbClr val="404040"/>
              </a:buClr>
            </a:pPr>
            <a:endParaRPr lang="de-DE" dirty="0">
              <a:solidFill>
                <a:srgbClr val="404040"/>
              </a:solidFill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Welche Schritte sind in SAP zur Durchführung der innerbetrieblichen Leistungsverrechnung notwendig?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SAP</a:t>
            </a:r>
          </a:p>
        </p:txBody>
      </p:sp>
      <p:sp>
        <p:nvSpPr>
          <p:cNvPr id="14" name="Richtungspfeil 13"/>
          <p:cNvSpPr/>
          <p:nvPr/>
        </p:nvSpPr>
        <p:spPr>
          <a:xfrm>
            <a:off x="358775" y="2543175"/>
            <a:ext cx="2058185" cy="457200"/>
          </a:xfrm>
          <a:prstGeom prst="homePlat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Anlage Leistungsarten</a:t>
            </a:r>
          </a:p>
        </p:txBody>
      </p:sp>
      <p:sp>
        <p:nvSpPr>
          <p:cNvPr id="15" name="Eingekerbter Richtungspfeil 11"/>
          <p:cNvSpPr/>
          <p:nvPr/>
        </p:nvSpPr>
        <p:spPr>
          <a:xfrm>
            <a:off x="2540161" y="2543175"/>
            <a:ext cx="2058185" cy="457200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</a:rPr>
              <a:t>Kopplung Leistungs-art und Kostenstelle</a:t>
            </a:r>
          </a:p>
        </p:txBody>
      </p:sp>
      <p:sp>
        <p:nvSpPr>
          <p:cNvPr id="16" name="Eingekerbter Richtungspfeil 12"/>
          <p:cNvSpPr/>
          <p:nvPr/>
        </p:nvSpPr>
        <p:spPr>
          <a:xfrm>
            <a:off x="4721547" y="2543175"/>
            <a:ext cx="2058185" cy="457200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</a:rPr>
              <a:t>Erfassung Ist-Beziehungen</a:t>
            </a:r>
          </a:p>
        </p:txBody>
      </p:sp>
      <p:sp>
        <p:nvSpPr>
          <p:cNvPr id="17" name="Eingekerbter Richtungspfeil 11"/>
          <p:cNvSpPr/>
          <p:nvPr/>
        </p:nvSpPr>
        <p:spPr>
          <a:xfrm>
            <a:off x="6902933" y="2543175"/>
            <a:ext cx="2058185" cy="457200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</a:rPr>
              <a:t>Ermittlung Ist-Tarif</a:t>
            </a:r>
          </a:p>
        </p:txBody>
      </p:sp>
      <p:sp>
        <p:nvSpPr>
          <p:cNvPr id="18" name="Ellipse 17"/>
          <p:cNvSpPr/>
          <p:nvPr/>
        </p:nvSpPr>
        <p:spPr>
          <a:xfrm>
            <a:off x="250775" y="2435175"/>
            <a:ext cx="216000" cy="2160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1</a:t>
            </a:r>
          </a:p>
        </p:txBody>
      </p:sp>
      <p:sp>
        <p:nvSpPr>
          <p:cNvPr id="20" name="Ellipse 19"/>
          <p:cNvSpPr/>
          <p:nvPr/>
        </p:nvSpPr>
        <p:spPr>
          <a:xfrm>
            <a:off x="2428141" y="2435175"/>
            <a:ext cx="216000" cy="2160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2</a:t>
            </a:r>
          </a:p>
        </p:txBody>
      </p:sp>
      <p:sp>
        <p:nvSpPr>
          <p:cNvPr id="21" name="Ellipse 20"/>
          <p:cNvSpPr/>
          <p:nvPr/>
        </p:nvSpPr>
        <p:spPr>
          <a:xfrm>
            <a:off x="6782873" y="2435175"/>
            <a:ext cx="216000" cy="2160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4</a:t>
            </a:r>
          </a:p>
        </p:txBody>
      </p:sp>
      <p:sp>
        <p:nvSpPr>
          <p:cNvPr id="22" name="Ellipse 21"/>
          <p:cNvSpPr/>
          <p:nvPr/>
        </p:nvSpPr>
        <p:spPr>
          <a:xfrm>
            <a:off x="4605507" y="2435175"/>
            <a:ext cx="216000" cy="2160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3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358775" y="3156801"/>
            <a:ext cx="2058185" cy="461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Anlage Verrechnungs-</a:t>
            </a:r>
            <a:r>
              <a:rPr lang="de-DE" sz="1200" dirty="0" err="1">
                <a:solidFill>
                  <a:srgbClr val="404040"/>
                </a:solidFill>
                <a:latin typeface="Arial" charset="0"/>
                <a:cs typeface="Arial" charset="0"/>
              </a:rPr>
              <a:t>kostenarten</a:t>
            </a:r>
            <a:endParaRPr lang="de-DE" sz="1200" dirty="0">
              <a:solidFill>
                <a:srgbClr val="404040"/>
              </a:solidFill>
              <a:latin typeface="Arial" charset="0"/>
              <a:cs typeface="Arial" charset="0"/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2540161" y="3156801"/>
            <a:ext cx="2058185" cy="637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Kopplung von Leistungsart und Kostenstelle erfolgt über Plantarif</a:t>
            </a: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4721547" y="3156801"/>
            <a:ext cx="2058185" cy="637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Eingabe der mengenmäßigen Leistungsbeziehungen zwischen den Kostenstellen</a:t>
            </a: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6902932" y="3156801"/>
            <a:ext cx="2114067" cy="637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b="1" dirty="0">
                <a:solidFill>
                  <a:srgbClr val="404040"/>
                </a:solidFill>
                <a:latin typeface="Arial" charset="0"/>
                <a:cs typeface="Arial" charset="0"/>
              </a:rPr>
              <a:t>Splittung:</a:t>
            </a: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 Verteilung der Kosten pro Kostenstelle auf Leistungsarten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b="1" dirty="0">
                <a:solidFill>
                  <a:srgbClr val="404040"/>
                </a:solidFill>
                <a:latin typeface="Arial" charset="0"/>
                <a:cs typeface="Arial" charset="0"/>
              </a:rPr>
              <a:t>Ist-Tarifermittlung:</a:t>
            </a: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 Verrechnung der innerbetrieblichen Leistungen zu „Gleichgewichtspreisen“ auf die Endkostenstellen</a:t>
            </a:r>
            <a:endParaRPr lang="de-DE" sz="1200" b="1" dirty="0">
              <a:solidFill>
                <a:srgbClr val="404040"/>
              </a:solidFill>
              <a:latin typeface="Arial" charset="0"/>
              <a:cs typeface="Arial" charset="0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2540162" y="4058989"/>
            <a:ext cx="974564" cy="522016"/>
          </a:xfrm>
          <a:prstGeom prst="rect">
            <a:avLst/>
          </a:prstGeom>
          <a:noFill/>
          <a:ln w="9525"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buClr>
                <a:srgbClr val="404040"/>
              </a:buClr>
            </a:pPr>
            <a:r>
              <a:rPr lang="de-DE" sz="1000" b="1" dirty="0">
                <a:solidFill>
                  <a:srgbClr val="404040"/>
                </a:solidFill>
              </a:rPr>
              <a:t>Leistungsart z.B.: Energie [kWh]</a:t>
            </a:r>
          </a:p>
        </p:txBody>
      </p:sp>
      <p:sp>
        <p:nvSpPr>
          <p:cNvPr id="28" name="Rechteck 27"/>
          <p:cNvSpPr/>
          <p:nvPr/>
        </p:nvSpPr>
        <p:spPr>
          <a:xfrm>
            <a:off x="2540162" y="4679704"/>
            <a:ext cx="974564" cy="522016"/>
          </a:xfrm>
          <a:prstGeom prst="rect">
            <a:avLst/>
          </a:prstGeom>
          <a:noFill/>
          <a:ln w="9525"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buClr>
                <a:srgbClr val="404040"/>
              </a:buClr>
            </a:pPr>
            <a:r>
              <a:rPr lang="de-DE" sz="1000" b="1" dirty="0">
                <a:solidFill>
                  <a:srgbClr val="404040"/>
                </a:solidFill>
              </a:rPr>
              <a:t>Kostenstelle</a:t>
            </a:r>
          </a:p>
        </p:txBody>
      </p:sp>
      <p:sp>
        <p:nvSpPr>
          <p:cNvPr id="29" name="Rechteck 28"/>
          <p:cNvSpPr/>
          <p:nvPr/>
        </p:nvSpPr>
        <p:spPr>
          <a:xfrm>
            <a:off x="3795793" y="4369346"/>
            <a:ext cx="974564" cy="522016"/>
          </a:xfrm>
          <a:prstGeom prst="rect">
            <a:avLst/>
          </a:prstGeom>
          <a:noFill/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buClr>
                <a:srgbClr val="404040"/>
              </a:buClr>
            </a:pPr>
            <a:r>
              <a:rPr lang="de-DE" sz="1000" b="1" dirty="0">
                <a:solidFill>
                  <a:srgbClr val="404040"/>
                </a:solidFill>
              </a:rPr>
              <a:t>Plantarif</a:t>
            </a:r>
          </a:p>
          <a:p>
            <a:pPr algn="ctr">
              <a:spcBef>
                <a:spcPts val="600"/>
              </a:spcBef>
              <a:buClr>
                <a:srgbClr val="404040"/>
              </a:buClr>
            </a:pPr>
            <a:r>
              <a:rPr lang="de-DE" sz="1000" b="1" dirty="0">
                <a:solidFill>
                  <a:srgbClr val="404040"/>
                </a:solidFill>
              </a:rPr>
              <a:t>z.B.: 1 kWh kostet 20 ct</a:t>
            </a:r>
          </a:p>
        </p:txBody>
      </p:sp>
      <p:cxnSp>
        <p:nvCxnSpPr>
          <p:cNvPr id="8" name="Gewinkelter Verbinder 7"/>
          <p:cNvCxnSpPr>
            <a:stCxn id="27" idx="3"/>
            <a:endCxn id="28" idx="3"/>
          </p:cNvCxnSpPr>
          <p:nvPr/>
        </p:nvCxnSpPr>
        <p:spPr>
          <a:xfrm>
            <a:off x="3514726" y="4319997"/>
            <a:ext cx="12700" cy="620715"/>
          </a:xfrm>
          <a:prstGeom prst="bentConnector3">
            <a:avLst>
              <a:gd name="adj1" fmla="val 1800000"/>
            </a:avLst>
          </a:prstGeom>
          <a:ln>
            <a:solidFill>
              <a:srgbClr val="404040"/>
            </a:solidFill>
            <a:headEnd type="triangle"/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2540161" y="5302834"/>
            <a:ext cx="2058185" cy="954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Preis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Welche Kostenstelle erbringt welche Leistungsart</a:t>
            </a:r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358775" y="5302834"/>
            <a:ext cx="2058185" cy="637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Anlage der Leistungsarten mit:</a:t>
            </a:r>
          </a:p>
          <a:p>
            <a:pPr marL="447675" lvl="2" indent="-180975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050" dirty="0">
                <a:solidFill>
                  <a:srgbClr val="404040"/>
                </a:solidFill>
                <a:latin typeface="Arial" charset="0"/>
                <a:cs typeface="Arial" charset="0"/>
              </a:rPr>
              <a:t>Leistungseinheit</a:t>
            </a:r>
            <a:br>
              <a:rPr lang="de-DE" sz="1050" dirty="0">
                <a:solidFill>
                  <a:srgbClr val="404040"/>
                </a:solidFill>
                <a:latin typeface="Arial" charset="0"/>
                <a:cs typeface="Arial" charset="0"/>
              </a:rPr>
            </a:br>
            <a:r>
              <a:rPr lang="de-DE" sz="1050" dirty="0">
                <a:solidFill>
                  <a:srgbClr val="404040"/>
                </a:solidFill>
                <a:latin typeface="Arial" charset="0"/>
                <a:cs typeface="Arial" charset="0"/>
              </a:rPr>
              <a:t>(z.B. H)</a:t>
            </a:r>
          </a:p>
          <a:p>
            <a:pPr marL="447675" lvl="2" indent="-180975" eaLnBrk="1" hangingPunct="1">
              <a:lnSpc>
                <a:spcPct val="100000"/>
              </a:lnSpc>
              <a:spcBef>
                <a:spcPts val="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050" dirty="0">
                <a:solidFill>
                  <a:srgbClr val="404040"/>
                </a:solidFill>
                <a:latin typeface="Arial" charset="0"/>
                <a:cs typeface="Arial" charset="0"/>
              </a:rPr>
              <a:t>Verrechnungskostenart</a:t>
            </a:r>
          </a:p>
          <a:p>
            <a:pPr marL="447675" lvl="2" indent="-180975" eaLnBrk="1" hangingPunct="1">
              <a:lnSpc>
                <a:spcPct val="100000"/>
              </a:lnSpc>
              <a:spcBef>
                <a:spcPts val="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050" dirty="0">
                <a:solidFill>
                  <a:srgbClr val="404040"/>
                </a:solidFill>
                <a:latin typeface="Arial" charset="0"/>
                <a:cs typeface="Arial" charset="0"/>
              </a:rPr>
              <a:t>Etc.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609600" y="4451786"/>
            <a:ext cx="1556534" cy="717706"/>
            <a:chOff x="609600" y="4451786"/>
            <a:chExt cx="1556534" cy="717706"/>
          </a:xfrm>
          <a:effectLst/>
        </p:grpSpPr>
        <p:sp>
          <p:nvSpPr>
            <p:cNvPr id="35" name="Line 3"/>
            <p:cNvSpPr>
              <a:spLocks noChangeShapeType="1"/>
            </p:cNvSpPr>
            <p:nvPr/>
          </p:nvSpPr>
          <p:spPr bwMode="auto">
            <a:xfrm>
              <a:off x="609600" y="4653497"/>
              <a:ext cx="1556534" cy="0"/>
            </a:xfrm>
            <a:prstGeom prst="line">
              <a:avLst/>
            </a:prstGeom>
            <a:noFill/>
            <a:ln w="9525">
              <a:solidFill>
                <a:srgbClr val="40404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000">
                <a:solidFill>
                  <a:srgbClr val="404040"/>
                </a:solidFill>
                <a:latin typeface="+mj-lt"/>
              </a:endParaRPr>
            </a:p>
          </p:txBody>
        </p:sp>
        <p:sp>
          <p:nvSpPr>
            <p:cNvPr id="36" name="Line 6"/>
            <p:cNvSpPr>
              <a:spLocks noChangeShapeType="1"/>
            </p:cNvSpPr>
            <p:nvPr/>
          </p:nvSpPr>
          <p:spPr bwMode="auto">
            <a:xfrm>
              <a:off x="1387867" y="4653496"/>
              <a:ext cx="0" cy="502779"/>
            </a:xfrm>
            <a:prstGeom prst="line">
              <a:avLst/>
            </a:prstGeom>
            <a:noFill/>
            <a:ln w="9525">
              <a:solidFill>
                <a:srgbClr val="40404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000">
                <a:solidFill>
                  <a:srgbClr val="404040"/>
                </a:solidFill>
                <a:latin typeface="+mj-lt"/>
              </a:endParaRPr>
            </a:p>
          </p:txBody>
        </p:sp>
        <p:sp>
          <p:nvSpPr>
            <p:cNvPr id="37" name="Text Box 7"/>
            <p:cNvSpPr txBox="1">
              <a:spLocks noChangeArrowheads="1"/>
            </p:cNvSpPr>
            <p:nvPr/>
          </p:nvSpPr>
          <p:spPr bwMode="auto">
            <a:xfrm>
              <a:off x="848276" y="4451786"/>
              <a:ext cx="1164101" cy="246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1000" b="1" dirty="0">
                  <a:solidFill>
                    <a:srgbClr val="404040"/>
                  </a:solidFill>
                  <a:latin typeface="+mj-lt"/>
                </a:rPr>
                <a:t>Endkostenstelle</a:t>
              </a:r>
              <a:endParaRPr kumimoji="1" lang="de-DE" sz="1100" b="1" dirty="0">
                <a:solidFill>
                  <a:srgbClr val="404040"/>
                </a:solidFill>
                <a:latin typeface="+mj-lt"/>
              </a:endParaRPr>
            </a:p>
          </p:txBody>
        </p:sp>
        <p:sp>
          <p:nvSpPr>
            <p:cNvPr id="38" name="Text Box 9"/>
            <p:cNvSpPr txBox="1">
              <a:spLocks noChangeArrowheads="1"/>
            </p:cNvSpPr>
            <p:nvPr/>
          </p:nvSpPr>
          <p:spPr bwMode="auto">
            <a:xfrm>
              <a:off x="609600" y="4671015"/>
              <a:ext cx="774928" cy="153888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  <a:effectLst/>
          </p:spPr>
          <p:txBody>
            <a:bodyPr wrap="square" lIns="36000" tIns="0" rIns="36000" bIns="0" anchor="ctr">
              <a:spAutoFit/>
            </a:bodyPr>
            <a:lstStyle/>
            <a:p>
              <a:pPr eaLnBrk="0" hangingPunct="0"/>
              <a:r>
                <a:rPr kumimoji="1" lang="de-DE" sz="1000" dirty="0">
                  <a:solidFill>
                    <a:srgbClr val="404040"/>
                  </a:solidFill>
                  <a:latin typeface="+mj-lt"/>
                </a:rPr>
                <a:t>KA</a:t>
              </a:r>
              <a:r>
                <a:rPr kumimoji="1" lang="de-DE" sz="1000" baseline="-25000" dirty="0">
                  <a:solidFill>
                    <a:srgbClr val="404040"/>
                  </a:solidFill>
                  <a:latin typeface="+mj-lt"/>
                </a:rPr>
                <a:t>7</a:t>
              </a:r>
              <a:r>
                <a:rPr kumimoji="1" lang="de-DE" sz="1000" dirty="0">
                  <a:solidFill>
                    <a:srgbClr val="404040"/>
                  </a:solidFill>
                  <a:latin typeface="+mj-lt"/>
                </a:rPr>
                <a:t>       700</a:t>
              </a:r>
              <a:endParaRPr kumimoji="1" lang="de-DE" sz="1100" dirty="0">
                <a:solidFill>
                  <a:srgbClr val="404040"/>
                </a:solidFill>
                <a:latin typeface="+mj-lt"/>
              </a:endParaRPr>
            </a:p>
          </p:txBody>
        </p:sp>
        <p:sp>
          <p:nvSpPr>
            <p:cNvPr id="39" name="Text Box 10"/>
            <p:cNvSpPr txBox="1">
              <a:spLocks noChangeArrowheads="1"/>
            </p:cNvSpPr>
            <p:nvPr/>
          </p:nvSpPr>
          <p:spPr bwMode="auto">
            <a:xfrm>
              <a:off x="609600" y="4840641"/>
              <a:ext cx="774928" cy="153888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  <a:effectLst/>
          </p:spPr>
          <p:txBody>
            <a:bodyPr wrap="square" lIns="36000" tIns="0" rIns="36000" bIns="0" anchor="ctr">
              <a:spAutoFit/>
            </a:bodyPr>
            <a:lstStyle/>
            <a:p>
              <a:pPr eaLnBrk="0" hangingPunct="0"/>
              <a:r>
                <a:rPr kumimoji="1" lang="de-DE" sz="1000" dirty="0">
                  <a:solidFill>
                    <a:srgbClr val="404040"/>
                  </a:solidFill>
                  <a:latin typeface="+mj-lt"/>
                </a:rPr>
                <a:t>KA</a:t>
              </a:r>
              <a:r>
                <a:rPr kumimoji="1" lang="de-DE" sz="1000" baseline="-25000" dirty="0">
                  <a:solidFill>
                    <a:srgbClr val="404040"/>
                  </a:solidFill>
                  <a:latin typeface="+mj-lt"/>
                </a:rPr>
                <a:t>8</a:t>
              </a:r>
              <a:r>
                <a:rPr kumimoji="1" lang="de-DE" sz="1000" dirty="0">
                  <a:solidFill>
                    <a:srgbClr val="404040"/>
                  </a:solidFill>
                  <a:latin typeface="+mj-lt"/>
                </a:rPr>
                <a:t>       200</a:t>
              </a:r>
              <a:endParaRPr kumimoji="1" lang="de-DE" sz="1100" dirty="0">
                <a:solidFill>
                  <a:srgbClr val="404040"/>
                </a:solidFill>
                <a:latin typeface="+mj-lt"/>
              </a:endParaRPr>
            </a:p>
          </p:txBody>
        </p:sp>
        <p:sp>
          <p:nvSpPr>
            <p:cNvPr id="40" name="Text Box 11"/>
            <p:cNvSpPr txBox="1">
              <a:spLocks noChangeArrowheads="1"/>
            </p:cNvSpPr>
            <p:nvPr/>
          </p:nvSpPr>
          <p:spPr bwMode="auto">
            <a:xfrm>
              <a:off x="609600" y="5010266"/>
              <a:ext cx="789592" cy="1538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square" lIns="36000" tIns="0" rIns="36000" bIns="0">
              <a:spAutoFit/>
            </a:bodyPr>
            <a:lstStyle/>
            <a:p>
              <a:pPr eaLnBrk="0" hangingPunct="0"/>
              <a:r>
                <a:rPr kumimoji="1" lang="de-DE" sz="1000" dirty="0">
                  <a:solidFill>
                    <a:srgbClr val="404040"/>
                  </a:solidFill>
                  <a:latin typeface="+mj-lt"/>
                </a:rPr>
                <a:t>510001  500</a:t>
              </a:r>
              <a:endParaRPr kumimoji="1" lang="de-DE" sz="1100" dirty="0">
                <a:solidFill>
                  <a:srgbClr val="404040"/>
                </a:solidFill>
                <a:latin typeface="+mj-lt"/>
              </a:endParaRPr>
            </a:p>
          </p:txBody>
        </p:sp>
        <p:sp>
          <p:nvSpPr>
            <p:cNvPr id="41" name="Oval 15"/>
            <p:cNvSpPr>
              <a:spLocks noChangeArrowheads="1"/>
            </p:cNvSpPr>
            <p:nvPr/>
          </p:nvSpPr>
          <p:spPr bwMode="auto">
            <a:xfrm>
              <a:off x="609601" y="4997658"/>
              <a:ext cx="504824" cy="171834"/>
            </a:xfrm>
            <a:prstGeom prst="ellips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000">
                <a:solidFill>
                  <a:srgbClr val="404040"/>
                </a:solidFill>
                <a:latin typeface="+mj-lt"/>
              </a:endParaRPr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609600" y="3752058"/>
            <a:ext cx="1573746" cy="566387"/>
            <a:chOff x="609600" y="3752058"/>
            <a:chExt cx="1573746" cy="566387"/>
          </a:xfrm>
          <a:effectLst/>
        </p:grpSpPr>
        <p:sp>
          <p:nvSpPr>
            <p:cNvPr id="43" name="Line 3"/>
            <p:cNvSpPr>
              <a:spLocks noChangeShapeType="1"/>
            </p:cNvSpPr>
            <p:nvPr/>
          </p:nvSpPr>
          <p:spPr bwMode="auto">
            <a:xfrm>
              <a:off x="609600" y="3953769"/>
              <a:ext cx="1556534" cy="0"/>
            </a:xfrm>
            <a:prstGeom prst="line">
              <a:avLst/>
            </a:prstGeom>
            <a:noFill/>
            <a:ln w="9525">
              <a:solidFill>
                <a:srgbClr val="40404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000">
                <a:solidFill>
                  <a:srgbClr val="404040"/>
                </a:solidFill>
                <a:latin typeface="+mj-lt"/>
              </a:endParaRPr>
            </a:p>
          </p:txBody>
        </p:sp>
        <p:sp>
          <p:nvSpPr>
            <p:cNvPr id="44" name="Line 6"/>
            <p:cNvSpPr>
              <a:spLocks noChangeShapeType="1"/>
            </p:cNvSpPr>
            <p:nvPr/>
          </p:nvSpPr>
          <p:spPr bwMode="auto">
            <a:xfrm>
              <a:off x="1387867" y="3953768"/>
              <a:ext cx="0" cy="364677"/>
            </a:xfrm>
            <a:prstGeom prst="line">
              <a:avLst/>
            </a:prstGeom>
            <a:noFill/>
            <a:ln w="9525">
              <a:solidFill>
                <a:srgbClr val="40404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000">
                <a:solidFill>
                  <a:srgbClr val="404040"/>
                </a:solidFill>
                <a:latin typeface="+mj-lt"/>
              </a:endParaRPr>
            </a:p>
          </p:txBody>
        </p:sp>
        <p:sp>
          <p:nvSpPr>
            <p:cNvPr id="45" name="Text Box 7"/>
            <p:cNvSpPr txBox="1">
              <a:spLocks noChangeArrowheads="1"/>
            </p:cNvSpPr>
            <p:nvPr/>
          </p:nvSpPr>
          <p:spPr bwMode="auto">
            <a:xfrm>
              <a:off x="860299" y="3752058"/>
              <a:ext cx="1135247" cy="246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1000" b="1" dirty="0">
                  <a:solidFill>
                    <a:srgbClr val="404040"/>
                  </a:solidFill>
                  <a:latin typeface="+mj-lt"/>
                </a:rPr>
                <a:t>Vorkostenstelle</a:t>
              </a:r>
              <a:endParaRPr kumimoji="1" lang="de-DE" sz="1100" b="1" dirty="0">
                <a:solidFill>
                  <a:srgbClr val="404040"/>
                </a:solidFill>
                <a:latin typeface="+mj-lt"/>
              </a:endParaRPr>
            </a:p>
          </p:txBody>
        </p:sp>
        <p:sp>
          <p:nvSpPr>
            <p:cNvPr id="46" name="Text Box 9"/>
            <p:cNvSpPr txBox="1">
              <a:spLocks noChangeArrowheads="1"/>
            </p:cNvSpPr>
            <p:nvPr/>
          </p:nvSpPr>
          <p:spPr bwMode="auto">
            <a:xfrm>
              <a:off x="691700" y="3983195"/>
              <a:ext cx="692828" cy="153888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  <a:effectLst/>
          </p:spPr>
          <p:txBody>
            <a:bodyPr wrap="none" lIns="36000" tIns="0" rIns="36000" bIns="0" anchor="ctr">
              <a:spAutoFit/>
            </a:bodyPr>
            <a:lstStyle/>
            <a:p>
              <a:pPr eaLnBrk="0" hangingPunct="0"/>
              <a:r>
                <a:rPr kumimoji="1" lang="de-DE" sz="1000" dirty="0">
                  <a:solidFill>
                    <a:srgbClr val="404040"/>
                  </a:solidFill>
                  <a:latin typeface="+mj-lt"/>
                </a:rPr>
                <a:t>KA</a:t>
              </a:r>
              <a:r>
                <a:rPr kumimoji="1" lang="de-DE" sz="1000" baseline="-25000" dirty="0">
                  <a:solidFill>
                    <a:srgbClr val="404040"/>
                  </a:solidFill>
                  <a:latin typeface="+mj-lt"/>
                </a:rPr>
                <a:t>1</a:t>
              </a:r>
              <a:r>
                <a:rPr kumimoji="1" lang="de-DE" sz="1000" dirty="0">
                  <a:solidFill>
                    <a:srgbClr val="404040"/>
                  </a:solidFill>
                  <a:latin typeface="+mj-lt"/>
                </a:rPr>
                <a:t>   1000</a:t>
              </a:r>
              <a:endParaRPr kumimoji="1" lang="de-DE" sz="1100" dirty="0">
                <a:solidFill>
                  <a:srgbClr val="404040"/>
                </a:solidFill>
                <a:latin typeface="+mj-lt"/>
              </a:endParaRPr>
            </a:p>
          </p:txBody>
        </p:sp>
        <p:sp>
          <p:nvSpPr>
            <p:cNvPr id="47" name="Text Box 10"/>
            <p:cNvSpPr txBox="1">
              <a:spLocks noChangeArrowheads="1"/>
            </p:cNvSpPr>
            <p:nvPr/>
          </p:nvSpPr>
          <p:spPr bwMode="auto">
            <a:xfrm>
              <a:off x="691700" y="4153901"/>
              <a:ext cx="692828" cy="1538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36000" tIns="0" rIns="36000" bIns="0" anchor="ctr">
              <a:spAutoFit/>
            </a:bodyPr>
            <a:lstStyle/>
            <a:p>
              <a:pPr eaLnBrk="0" hangingPunct="0"/>
              <a:r>
                <a:rPr kumimoji="1" lang="de-DE" sz="1000" dirty="0">
                  <a:solidFill>
                    <a:srgbClr val="404040"/>
                  </a:solidFill>
                  <a:latin typeface="+mj-lt"/>
                </a:rPr>
                <a:t>KA</a:t>
              </a:r>
              <a:r>
                <a:rPr kumimoji="1" lang="de-DE" sz="1000" baseline="-25000" dirty="0">
                  <a:solidFill>
                    <a:srgbClr val="404040"/>
                  </a:solidFill>
                  <a:latin typeface="+mj-lt"/>
                </a:rPr>
                <a:t>2</a:t>
              </a:r>
              <a:r>
                <a:rPr kumimoji="1" lang="de-DE" sz="1000" dirty="0">
                  <a:solidFill>
                    <a:srgbClr val="404040"/>
                  </a:solidFill>
                  <a:latin typeface="+mj-lt"/>
                </a:rPr>
                <a:t>     500</a:t>
              </a:r>
              <a:endParaRPr kumimoji="1" lang="de-DE" sz="1100" dirty="0">
                <a:solidFill>
                  <a:srgbClr val="404040"/>
                </a:solidFill>
                <a:latin typeface="+mj-lt"/>
              </a:endParaRPr>
            </a:p>
          </p:txBody>
        </p:sp>
        <p:sp>
          <p:nvSpPr>
            <p:cNvPr id="48" name="Text Box 11"/>
            <p:cNvSpPr txBox="1">
              <a:spLocks noChangeArrowheads="1"/>
            </p:cNvSpPr>
            <p:nvPr/>
          </p:nvSpPr>
          <p:spPr bwMode="auto">
            <a:xfrm>
              <a:off x="1405322" y="3983195"/>
              <a:ext cx="778024" cy="1538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36000" tIns="0" rIns="36000" bIns="0">
              <a:spAutoFit/>
            </a:bodyPr>
            <a:lstStyle/>
            <a:p>
              <a:pPr eaLnBrk="0" hangingPunct="0"/>
              <a:r>
                <a:rPr kumimoji="1" lang="de-DE" sz="1000" dirty="0">
                  <a:solidFill>
                    <a:srgbClr val="404040"/>
                  </a:solidFill>
                  <a:latin typeface="+mj-lt"/>
                </a:rPr>
                <a:t>510001  500</a:t>
              </a:r>
              <a:endParaRPr kumimoji="1" lang="de-DE" sz="1100" dirty="0">
                <a:solidFill>
                  <a:srgbClr val="404040"/>
                </a:solidFill>
                <a:latin typeface="+mj-lt"/>
              </a:endParaRPr>
            </a:p>
          </p:txBody>
        </p:sp>
        <p:sp>
          <p:nvSpPr>
            <p:cNvPr id="49" name="Oval 15"/>
            <p:cNvSpPr>
              <a:spLocks noChangeArrowheads="1"/>
            </p:cNvSpPr>
            <p:nvPr/>
          </p:nvSpPr>
          <p:spPr bwMode="auto">
            <a:xfrm>
              <a:off x="1401282" y="3966213"/>
              <a:ext cx="510814" cy="171834"/>
            </a:xfrm>
            <a:prstGeom prst="ellips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1000">
                <a:solidFill>
                  <a:srgbClr val="404040"/>
                </a:solidFill>
                <a:latin typeface="+mj-lt"/>
              </a:endParaRPr>
            </a:p>
          </p:txBody>
        </p:sp>
      </p:grpSp>
      <p:grpSp>
        <p:nvGrpSpPr>
          <p:cNvPr id="50" name="Gruppieren 49"/>
          <p:cNvGrpSpPr/>
          <p:nvPr/>
        </p:nvGrpSpPr>
        <p:grpSpPr>
          <a:xfrm>
            <a:off x="6879954" y="245092"/>
            <a:ext cx="922512" cy="383396"/>
            <a:chOff x="6879954" y="245092"/>
            <a:chExt cx="922512" cy="383396"/>
          </a:xfrm>
        </p:grpSpPr>
        <p:sp>
          <p:nvSpPr>
            <p:cNvPr id="51" name="Rechteck 50"/>
            <p:cNvSpPr/>
            <p:nvPr/>
          </p:nvSpPr>
          <p:spPr>
            <a:xfrm>
              <a:off x="6879954" y="245092"/>
              <a:ext cx="403315" cy="382303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2" name="Rechteck 51"/>
            <p:cNvSpPr/>
            <p:nvPr/>
          </p:nvSpPr>
          <p:spPr>
            <a:xfrm>
              <a:off x="7283269" y="245092"/>
              <a:ext cx="519197" cy="382303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53" name="Grafik 52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88"/>
              <a:ext cx="885600" cy="363600"/>
            </a:xfrm>
            <a:prstGeom prst="rect">
              <a:avLst/>
            </a:prstGeom>
          </p:spPr>
        </p:pic>
      </p:grpSp>
      <p:sp>
        <p:nvSpPr>
          <p:cNvPr id="9" name="Fußzeilenplatzhalt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1686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Kalkulation: Zurechnung der anfallenden Kosten auf Produkte – Kostenträgerstückrechnung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Friedl/Hofmann/Pedell (2017), S. 72</a:t>
            </a:r>
          </a:p>
        </p:txBody>
      </p:sp>
      <p:sp>
        <p:nvSpPr>
          <p:cNvPr id="46" name="Abgerundetes Rechteck 45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rgbClr val="404040"/>
                </a:solidFill>
              </a:rPr>
              <a:t>Theorie</a:t>
            </a:r>
          </a:p>
        </p:txBody>
      </p:sp>
      <p:sp>
        <p:nvSpPr>
          <p:cNvPr id="55" name="Rectangle 3"/>
          <p:cNvSpPr txBox="1">
            <a:spLocks noChangeArrowheads="1"/>
          </p:cNvSpPr>
          <p:nvPr/>
        </p:nvSpPr>
        <p:spPr bwMode="auto">
          <a:xfrm>
            <a:off x="358775" y="1440409"/>
            <a:ext cx="7848600" cy="4398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Clr>
                <a:srgbClr val="404040"/>
              </a:buClr>
            </a:pPr>
            <a:endParaRPr lang="de-DE" dirty="0">
              <a:solidFill>
                <a:srgbClr val="404040"/>
              </a:solidFill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b="1" dirty="0">
                <a:solidFill>
                  <a:srgbClr val="404040"/>
                </a:solidFill>
                <a:latin typeface="Arial" charset="0"/>
                <a:cs typeface="Arial" charset="0"/>
              </a:rPr>
              <a:t>Kalkulation</a:t>
            </a: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 = Erfassung der im Produktionsprozess anfallenden Kosten und Zurechnung zu Produkten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b="1" dirty="0">
                <a:solidFill>
                  <a:srgbClr val="404040"/>
                </a:solidFill>
                <a:latin typeface="Arial" charset="0"/>
                <a:cs typeface="Arial" charset="0"/>
              </a:rPr>
              <a:t>Verwendung</a:t>
            </a: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 der Informationen aus der Kalkulation: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endParaRPr lang="de-DE" dirty="0">
              <a:solidFill>
                <a:srgbClr val="404040"/>
              </a:solidFill>
              <a:latin typeface="Arial" charset="0"/>
              <a:cs typeface="Arial" charset="0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endParaRPr lang="de-DE" dirty="0">
              <a:solidFill>
                <a:srgbClr val="404040"/>
              </a:solidFill>
              <a:latin typeface="Arial" charset="0"/>
              <a:cs typeface="Arial" charset="0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endParaRPr lang="de-DE" dirty="0">
              <a:solidFill>
                <a:srgbClr val="404040"/>
              </a:solidFill>
              <a:latin typeface="Arial" charset="0"/>
              <a:cs typeface="Arial" charset="0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endParaRPr lang="de-DE" dirty="0">
              <a:solidFill>
                <a:srgbClr val="404040"/>
              </a:solidFill>
              <a:latin typeface="Arial" charset="0"/>
              <a:cs typeface="Arial" charset="0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endParaRPr lang="de-DE" dirty="0">
              <a:solidFill>
                <a:srgbClr val="404040"/>
              </a:solidFill>
              <a:latin typeface="Arial" charset="0"/>
              <a:cs typeface="Arial" charset="0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endParaRPr lang="de-DE" b="1" dirty="0">
              <a:solidFill>
                <a:srgbClr val="404040"/>
              </a:solidFill>
              <a:latin typeface="Arial" charset="0"/>
              <a:cs typeface="Arial" charset="0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b="1" dirty="0">
                <a:solidFill>
                  <a:srgbClr val="404040"/>
                </a:solidFill>
                <a:latin typeface="Arial" charset="0"/>
                <a:cs typeface="Arial" charset="0"/>
              </a:rPr>
              <a:t>Ergebnisse</a:t>
            </a: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 der Kalkulation: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b="1" dirty="0">
                <a:solidFill>
                  <a:srgbClr val="404040"/>
                </a:solidFill>
                <a:latin typeface="Arial" charset="0"/>
                <a:cs typeface="Arial" charset="0"/>
              </a:rPr>
              <a:t>Herstellkosten</a:t>
            </a: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 = Materialkosten + Fertigungskosten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b="1" dirty="0">
                <a:solidFill>
                  <a:srgbClr val="404040"/>
                </a:solidFill>
                <a:latin typeface="Arial" charset="0"/>
                <a:cs typeface="Arial" charset="0"/>
              </a:rPr>
              <a:t>Selbstkosten</a:t>
            </a: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 = Herstellkosten + Verwaltungskosten + Vertriebskosten</a:t>
            </a:r>
          </a:p>
        </p:txBody>
      </p:sp>
      <p:sp>
        <p:nvSpPr>
          <p:cNvPr id="57" name="Textfeld 8"/>
          <p:cNvSpPr txBox="1">
            <a:spLocks noChangeArrowheads="1"/>
          </p:cNvSpPr>
          <p:nvPr/>
        </p:nvSpPr>
        <p:spPr bwMode="auto">
          <a:xfrm>
            <a:off x="1503705" y="2808355"/>
            <a:ext cx="1717728" cy="502859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/>
              <a:t>Planung</a:t>
            </a:r>
          </a:p>
        </p:txBody>
      </p:sp>
      <p:sp>
        <p:nvSpPr>
          <p:cNvPr id="59" name="Textfeld 8"/>
          <p:cNvSpPr txBox="1">
            <a:spLocks noChangeArrowheads="1"/>
          </p:cNvSpPr>
          <p:nvPr/>
        </p:nvSpPr>
        <p:spPr bwMode="auto">
          <a:xfrm>
            <a:off x="3699190" y="2808355"/>
            <a:ext cx="1717728" cy="502859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/>
              <a:t>Kontrolle</a:t>
            </a:r>
          </a:p>
        </p:txBody>
      </p:sp>
      <p:sp>
        <p:nvSpPr>
          <p:cNvPr id="61" name="Textfeld 8"/>
          <p:cNvSpPr txBox="1">
            <a:spLocks noChangeArrowheads="1"/>
          </p:cNvSpPr>
          <p:nvPr/>
        </p:nvSpPr>
        <p:spPr bwMode="auto">
          <a:xfrm>
            <a:off x="5922567" y="2808355"/>
            <a:ext cx="1717728" cy="502859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/>
              <a:t>Dokumentation</a:t>
            </a:r>
          </a:p>
        </p:txBody>
      </p:sp>
      <p:sp>
        <p:nvSpPr>
          <p:cNvPr id="65" name="Rectangle 3"/>
          <p:cNvSpPr txBox="1">
            <a:spLocks noChangeArrowheads="1"/>
          </p:cNvSpPr>
          <p:nvPr/>
        </p:nvSpPr>
        <p:spPr bwMode="auto">
          <a:xfrm>
            <a:off x="1503705" y="3447951"/>
            <a:ext cx="1717728" cy="1233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Produktions-</a:t>
            </a:r>
            <a:b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</a:br>
            <a:r>
              <a:rPr lang="de-DE" sz="1200" dirty="0" err="1">
                <a:solidFill>
                  <a:srgbClr val="404040"/>
                </a:solidFill>
                <a:latin typeface="Arial" charset="0"/>
                <a:cs typeface="Arial" charset="0"/>
              </a:rPr>
              <a:t>programm</a:t>
            </a:r>
            <a:endParaRPr lang="de-DE" sz="1200" dirty="0">
              <a:solidFill>
                <a:srgbClr val="404040"/>
              </a:solidFill>
              <a:latin typeface="Arial" charset="0"/>
              <a:cs typeface="Arial" charset="0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Beschaffungs-</a:t>
            </a:r>
            <a:b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</a:br>
            <a:r>
              <a:rPr lang="de-DE" sz="1200" dirty="0" err="1">
                <a:solidFill>
                  <a:srgbClr val="404040"/>
                </a:solidFill>
                <a:latin typeface="Arial" charset="0"/>
                <a:cs typeface="Arial" charset="0"/>
              </a:rPr>
              <a:t>entscheidungen</a:t>
            </a:r>
            <a:endParaRPr lang="de-DE" sz="1200" dirty="0">
              <a:solidFill>
                <a:srgbClr val="404040"/>
              </a:solidFill>
              <a:latin typeface="Arial" charset="0"/>
              <a:cs typeface="Arial" charset="0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Absatz- und Listenpreise</a:t>
            </a:r>
          </a:p>
        </p:txBody>
      </p:sp>
      <p:sp>
        <p:nvSpPr>
          <p:cNvPr id="67" name="Rectangle 3"/>
          <p:cNvSpPr txBox="1">
            <a:spLocks noChangeArrowheads="1"/>
          </p:cNvSpPr>
          <p:nvPr/>
        </p:nvSpPr>
        <p:spPr bwMode="auto">
          <a:xfrm>
            <a:off x="3699190" y="3447951"/>
            <a:ext cx="1717728" cy="1233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Kostenkontrolle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Erfolgskontrolle</a:t>
            </a:r>
          </a:p>
        </p:txBody>
      </p:sp>
      <p:sp>
        <p:nvSpPr>
          <p:cNvPr id="69" name="Rectangle 3"/>
          <p:cNvSpPr txBox="1">
            <a:spLocks noChangeArrowheads="1"/>
          </p:cNvSpPr>
          <p:nvPr/>
        </p:nvSpPr>
        <p:spPr bwMode="auto">
          <a:xfrm>
            <a:off x="5922567" y="3447951"/>
            <a:ext cx="1717728" cy="1233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Bestands-</a:t>
            </a:r>
            <a:b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</a:br>
            <a:r>
              <a:rPr lang="de-DE" sz="1200" dirty="0" err="1">
                <a:solidFill>
                  <a:srgbClr val="404040"/>
                </a:solidFill>
                <a:latin typeface="Arial" charset="0"/>
                <a:cs typeface="Arial" charset="0"/>
              </a:rPr>
              <a:t>bewertung</a:t>
            </a:r>
            <a:endParaRPr lang="de-DE" sz="1200" dirty="0">
              <a:solidFill>
                <a:srgbClr val="404040"/>
              </a:solidFill>
              <a:latin typeface="Arial" charset="0"/>
              <a:cs typeface="Arial" charset="0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6880600" y="245092"/>
            <a:ext cx="916360" cy="383360"/>
            <a:chOff x="6880600" y="245092"/>
            <a:chExt cx="916360" cy="383360"/>
          </a:xfrm>
        </p:grpSpPr>
        <p:sp>
          <p:nvSpPr>
            <p:cNvPr id="41" name="Rechteck 40"/>
            <p:cNvSpPr/>
            <p:nvPr/>
          </p:nvSpPr>
          <p:spPr>
            <a:xfrm>
              <a:off x="7278228" y="245092"/>
              <a:ext cx="219574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" name="Rechteck 42"/>
            <p:cNvSpPr/>
            <p:nvPr/>
          </p:nvSpPr>
          <p:spPr>
            <a:xfrm>
              <a:off x="6880600" y="245092"/>
              <a:ext cx="397628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sp>
          <p:nvSpPr>
            <p:cNvPr id="45" name="Rechteck 44"/>
            <p:cNvSpPr/>
            <p:nvPr/>
          </p:nvSpPr>
          <p:spPr>
            <a:xfrm>
              <a:off x="7497801" y="245092"/>
              <a:ext cx="299159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25" name="Grafik 24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55224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/>
          <p:nvPr/>
        </p:nvSpPr>
        <p:spPr>
          <a:xfrm>
            <a:off x="358774" y="1422369"/>
            <a:ext cx="3849432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de-DE" sz="1400" b="1" dirty="0">
                <a:solidFill>
                  <a:schemeClr val="bg1"/>
                </a:solidFill>
              </a:rPr>
              <a:t>Einordnung</a:t>
            </a:r>
          </a:p>
        </p:txBody>
      </p:sp>
      <p:sp>
        <p:nvSpPr>
          <p:cNvPr id="16" name="Rechteck 15"/>
          <p:cNvSpPr/>
          <p:nvPr/>
        </p:nvSpPr>
        <p:spPr>
          <a:xfrm>
            <a:off x="4481512" y="1422369"/>
            <a:ext cx="3848400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de-DE" sz="1400" b="1" dirty="0">
                <a:solidFill>
                  <a:schemeClr val="bg1"/>
                </a:solidFill>
              </a:rPr>
              <a:t>Grundschema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effectLst/>
        </p:spPr>
        <p:txBody>
          <a:bodyPr/>
          <a:lstStyle/>
          <a:p>
            <a:r>
              <a:rPr lang="de-DE" dirty="0"/>
              <a:t>Einordnung und Grundschema der Zuschlagskalkulation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8" name="Abgerundetes Rechteck 7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rgbClr val="404040"/>
                </a:solidFill>
              </a:rPr>
              <a:t>Theorie</a:t>
            </a:r>
          </a:p>
        </p:txBody>
      </p:sp>
      <p:sp>
        <p:nvSpPr>
          <p:cNvPr id="18" name="Ellipse 17"/>
          <p:cNvSpPr/>
          <p:nvPr/>
        </p:nvSpPr>
        <p:spPr>
          <a:xfrm>
            <a:off x="4291988" y="1304712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19" name="Ellipse 18"/>
          <p:cNvSpPr/>
          <p:nvPr/>
        </p:nvSpPr>
        <p:spPr>
          <a:xfrm>
            <a:off x="169250" y="1304712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7" name="Rechteck 16"/>
          <p:cNvSpPr/>
          <p:nvPr/>
        </p:nvSpPr>
        <p:spPr>
          <a:xfrm>
            <a:off x="4481512" y="2021553"/>
            <a:ext cx="3848400" cy="33028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600"/>
              </a:spcBef>
              <a:buClr>
                <a:srgbClr val="404040"/>
              </a:buClr>
            </a:pPr>
            <a:endParaRPr lang="de-DE" sz="1400" dirty="0">
              <a:solidFill>
                <a:srgbClr val="404040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358774" y="2021553"/>
            <a:ext cx="3849432" cy="33028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600"/>
              </a:spcBef>
              <a:buClr>
                <a:srgbClr val="404040"/>
              </a:buClr>
            </a:pPr>
            <a:endParaRPr lang="de-DE" sz="1400" dirty="0">
              <a:solidFill>
                <a:srgbClr val="404040"/>
              </a:solidFill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629324" y="2891584"/>
            <a:ext cx="3308332" cy="1562771"/>
            <a:chOff x="629324" y="2891584"/>
            <a:chExt cx="3308332" cy="1562771"/>
          </a:xfrm>
        </p:grpSpPr>
        <p:sp>
          <p:nvSpPr>
            <p:cNvPr id="29" name="Rechteck 28"/>
            <p:cNvSpPr/>
            <p:nvPr/>
          </p:nvSpPr>
          <p:spPr>
            <a:xfrm>
              <a:off x="629324" y="3473455"/>
              <a:ext cx="1015436" cy="399029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40404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  <a:buClr>
                  <a:srgbClr val="404040"/>
                </a:buClr>
              </a:pPr>
              <a:r>
                <a:rPr lang="de-DE" sz="800" b="1" dirty="0">
                  <a:solidFill>
                    <a:schemeClr val="bg1"/>
                  </a:solidFill>
                </a:rPr>
                <a:t>Divisions-rechnung</a:t>
              </a:r>
            </a:p>
          </p:txBody>
        </p:sp>
        <p:sp>
          <p:nvSpPr>
            <p:cNvPr id="30" name="Rechteck 29"/>
            <p:cNvSpPr/>
            <p:nvPr/>
          </p:nvSpPr>
          <p:spPr>
            <a:xfrm>
              <a:off x="1481505" y="2891584"/>
              <a:ext cx="1605220" cy="399029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40404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  <a:buClr>
                  <a:srgbClr val="404040"/>
                </a:buClr>
              </a:pPr>
              <a:r>
                <a:rPr lang="de-DE" sz="1000" b="1" dirty="0">
                  <a:solidFill>
                    <a:schemeClr val="bg1"/>
                  </a:solidFill>
                </a:rPr>
                <a:t>Kalkulationsverfahren</a:t>
              </a:r>
            </a:p>
          </p:txBody>
        </p:sp>
        <p:sp>
          <p:nvSpPr>
            <p:cNvPr id="50" name="Rechteck 49"/>
            <p:cNvSpPr/>
            <p:nvPr/>
          </p:nvSpPr>
          <p:spPr>
            <a:xfrm>
              <a:off x="2922220" y="3473455"/>
              <a:ext cx="1015436" cy="399029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40404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  <a:buClr>
                  <a:srgbClr val="404040"/>
                </a:buClr>
              </a:pPr>
              <a:r>
                <a:rPr lang="de-DE" sz="800" b="1" dirty="0">
                  <a:solidFill>
                    <a:schemeClr val="bg1"/>
                  </a:solidFill>
                </a:rPr>
                <a:t>Maschinensatz-rechnung</a:t>
              </a:r>
            </a:p>
          </p:txBody>
        </p:sp>
        <p:sp>
          <p:nvSpPr>
            <p:cNvPr id="51" name="Rechteck 50"/>
            <p:cNvSpPr/>
            <p:nvPr/>
          </p:nvSpPr>
          <p:spPr>
            <a:xfrm>
              <a:off x="1775773" y="3473455"/>
              <a:ext cx="1015436" cy="399029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40404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  <a:buClr>
                  <a:srgbClr val="404040"/>
                </a:buClr>
              </a:pPr>
              <a:r>
                <a:rPr lang="de-DE" sz="800" b="1" dirty="0">
                  <a:solidFill>
                    <a:schemeClr val="bg1"/>
                  </a:solidFill>
                </a:rPr>
                <a:t>Zuschlags-rechnung</a:t>
              </a:r>
            </a:p>
          </p:txBody>
        </p:sp>
        <p:sp>
          <p:nvSpPr>
            <p:cNvPr id="52" name="Rechteck 51"/>
            <p:cNvSpPr/>
            <p:nvPr/>
          </p:nvSpPr>
          <p:spPr>
            <a:xfrm>
              <a:off x="1198994" y="4055326"/>
              <a:ext cx="1073344" cy="399029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40404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  <a:buClr>
                  <a:srgbClr val="404040"/>
                </a:buClr>
              </a:pPr>
              <a:r>
                <a:rPr lang="de-DE" sz="800" b="1" dirty="0">
                  <a:solidFill>
                    <a:schemeClr val="bg1"/>
                  </a:solidFill>
                </a:rPr>
                <a:t>Äquivalenzziffern-rechnung</a:t>
              </a:r>
            </a:p>
          </p:txBody>
        </p:sp>
        <p:sp>
          <p:nvSpPr>
            <p:cNvPr id="55" name="Rechteck 54"/>
            <p:cNvSpPr/>
            <p:nvPr/>
          </p:nvSpPr>
          <p:spPr>
            <a:xfrm>
              <a:off x="2345443" y="4055326"/>
              <a:ext cx="1073344" cy="399029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40404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  <a:buClr>
                  <a:srgbClr val="404040"/>
                </a:buClr>
              </a:pPr>
              <a:r>
                <a:rPr lang="de-DE" sz="800" b="1" dirty="0">
                  <a:solidFill>
                    <a:schemeClr val="bg1"/>
                  </a:solidFill>
                </a:rPr>
                <a:t>Kalkulation von Kuppelprodukten</a:t>
              </a:r>
            </a:p>
          </p:txBody>
        </p:sp>
        <p:cxnSp>
          <p:nvCxnSpPr>
            <p:cNvPr id="59" name="Gewinkelter Verbinder 58"/>
            <p:cNvCxnSpPr>
              <a:stCxn id="30" idx="2"/>
              <a:endCxn id="52" idx="0"/>
            </p:cNvCxnSpPr>
            <p:nvPr/>
          </p:nvCxnSpPr>
          <p:spPr>
            <a:xfrm rot="5400000">
              <a:off x="1627535" y="3398745"/>
              <a:ext cx="764713" cy="548449"/>
            </a:xfrm>
            <a:prstGeom prst="bentConnector3">
              <a:avLst>
                <a:gd name="adj1" fmla="val 12633"/>
              </a:avLst>
            </a:prstGeom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winkelter Verbinder 61"/>
            <p:cNvCxnSpPr>
              <a:stCxn id="30" idx="2"/>
              <a:endCxn id="50" idx="0"/>
            </p:cNvCxnSpPr>
            <p:nvPr/>
          </p:nvCxnSpPr>
          <p:spPr>
            <a:xfrm rot="16200000" flipH="1">
              <a:off x="2765605" y="2809122"/>
              <a:ext cx="182842" cy="1145823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Gewinkelter Verbinder 64"/>
            <p:cNvCxnSpPr>
              <a:stCxn id="29" idx="0"/>
              <a:endCxn id="30" idx="2"/>
            </p:cNvCxnSpPr>
            <p:nvPr/>
          </p:nvCxnSpPr>
          <p:spPr>
            <a:xfrm rot="5400000" flipH="1" flipV="1">
              <a:off x="1619157" y="2808498"/>
              <a:ext cx="182842" cy="1147073"/>
            </a:xfrm>
            <a:prstGeom prst="bentConnector3">
              <a:avLst/>
            </a:prstGeom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Gewinkelter Verbinder 66"/>
            <p:cNvCxnSpPr>
              <a:stCxn id="30" idx="2"/>
              <a:endCxn id="55" idx="0"/>
            </p:cNvCxnSpPr>
            <p:nvPr/>
          </p:nvCxnSpPr>
          <p:spPr>
            <a:xfrm rot="16200000" flipH="1">
              <a:off x="2200759" y="3373969"/>
              <a:ext cx="764713" cy="598000"/>
            </a:xfrm>
            <a:prstGeom prst="bentConnector3">
              <a:avLst>
                <a:gd name="adj1" fmla="val 12633"/>
              </a:avLst>
            </a:prstGeom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r Verbinder 69"/>
            <p:cNvCxnSpPr>
              <a:stCxn id="30" idx="2"/>
              <a:endCxn id="51" idx="0"/>
            </p:cNvCxnSpPr>
            <p:nvPr/>
          </p:nvCxnSpPr>
          <p:spPr>
            <a:xfrm flipH="1">
              <a:off x="2283491" y="3290613"/>
              <a:ext cx="624" cy="182842"/>
            </a:xfrm>
            <a:prstGeom prst="line">
              <a:avLst/>
            </a:prstGeom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71" name="Inhaltsplatzhalt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1527458"/>
              </p:ext>
            </p:extLst>
          </p:nvPr>
        </p:nvGraphicFramePr>
        <p:xfrm>
          <a:off x="4625367" y="2485444"/>
          <a:ext cx="3560690" cy="237505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780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086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294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4451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903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50" b="0" kern="120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cs"/>
                        </a:rPr>
                        <a:t>Material-</a:t>
                      </a:r>
                      <a:br>
                        <a:rPr lang="de-DE" sz="1050" b="0" kern="120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050" b="0" kern="120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cs"/>
                        </a:rPr>
                        <a:t>einzelkosten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050" b="0" kern="120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cs"/>
                        </a:rPr>
                        <a:t>Material-kosten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050" b="0" kern="120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Herstell-kosten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05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Selbst-kosten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03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50" b="0" kern="120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cs"/>
                        </a:rPr>
                        <a:t>Material-</a:t>
                      </a:r>
                      <a:br>
                        <a:rPr lang="de-DE" sz="1050" b="0" kern="120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050" b="0" kern="1200" dirty="0" err="1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cs"/>
                        </a:rPr>
                        <a:t>gemeinkosten</a:t>
                      </a:r>
                      <a:endParaRPr lang="de-DE" sz="1050" b="0" kern="120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51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50" b="0" kern="120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cs"/>
                        </a:rPr>
                        <a:t>Fertigungslohn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050" b="0" kern="120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cs"/>
                        </a:rPr>
                        <a:t>Fertigungs-kosten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03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50" b="0" kern="120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cs"/>
                        </a:rPr>
                        <a:t>Fertigungs-</a:t>
                      </a:r>
                      <a:br>
                        <a:rPr lang="de-DE" sz="1050" b="0" kern="120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050" b="0" kern="1200" dirty="0" err="1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cs"/>
                        </a:rPr>
                        <a:t>gemeinkosten</a:t>
                      </a:r>
                      <a:endParaRPr lang="de-DE" sz="1050" b="0" kern="120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3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50" b="0" kern="1200" dirty="0" err="1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cs"/>
                        </a:rPr>
                        <a:t>Sondereinzelkos-ten</a:t>
                      </a:r>
                      <a:r>
                        <a:rPr lang="de-DE" sz="1050" b="0" kern="120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cs"/>
                        </a:rPr>
                        <a:t> der Fertigung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5198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50" b="0" kern="120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cs"/>
                        </a:rPr>
                        <a:t>Verwaltungsgemeinkosten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5198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50" b="0" kern="120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cs"/>
                        </a:rPr>
                        <a:t>Vertriebsgemeinkosten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5198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50" b="0" kern="120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cs"/>
                        </a:rPr>
                        <a:t>Sondereinzelkosten des Vertriebs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73" name="Textfeld 72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Friedl/Hofmann/Pedell (2017), S. 83</a:t>
            </a:r>
          </a:p>
        </p:txBody>
      </p:sp>
      <p:grpSp>
        <p:nvGrpSpPr>
          <p:cNvPr id="34" name="Gruppieren 33"/>
          <p:cNvGrpSpPr/>
          <p:nvPr/>
        </p:nvGrpSpPr>
        <p:grpSpPr>
          <a:xfrm>
            <a:off x="6880600" y="245092"/>
            <a:ext cx="916360" cy="383360"/>
            <a:chOff x="6880600" y="245092"/>
            <a:chExt cx="916360" cy="383360"/>
          </a:xfrm>
        </p:grpSpPr>
        <p:sp>
          <p:nvSpPr>
            <p:cNvPr id="35" name="Rechteck 34"/>
            <p:cNvSpPr/>
            <p:nvPr/>
          </p:nvSpPr>
          <p:spPr>
            <a:xfrm>
              <a:off x="7278228" y="245092"/>
              <a:ext cx="219574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Rechteck 35"/>
            <p:cNvSpPr/>
            <p:nvPr/>
          </p:nvSpPr>
          <p:spPr>
            <a:xfrm>
              <a:off x="6880600" y="245092"/>
              <a:ext cx="397628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sp>
          <p:nvSpPr>
            <p:cNvPr id="37" name="Rechteck 36"/>
            <p:cNvSpPr/>
            <p:nvPr/>
          </p:nvSpPr>
          <p:spPr>
            <a:xfrm>
              <a:off x="7497801" y="245092"/>
              <a:ext cx="299159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38" name="Grafik 37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2977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Produktkalkulation: Bestimmung der Einzelkosten und Gemeinkosten-Zuschlagssätze; Angaben</a:t>
            </a:r>
            <a:endParaRPr lang="de-DE" baseline="30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22" name="Abgerundetes Rechteck 21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Case</a:t>
            </a:r>
          </a:p>
        </p:txBody>
      </p:sp>
      <p:graphicFrame>
        <p:nvGraphicFramePr>
          <p:cNvPr id="25" name="Tabel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295704"/>
              </p:ext>
            </p:extLst>
          </p:nvPr>
        </p:nvGraphicFramePr>
        <p:xfrm>
          <a:off x="3213465" y="4434674"/>
          <a:ext cx="5747653" cy="641218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25322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076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076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30138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Einkaufspreise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Holz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Ton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1080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€ pro kg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2,-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4,-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26" name="Tabel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830928"/>
              </p:ext>
            </p:extLst>
          </p:nvPr>
        </p:nvGraphicFramePr>
        <p:xfrm>
          <a:off x="3213465" y="2405757"/>
          <a:ext cx="5747654" cy="1789801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19787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562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562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5628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08988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Mengen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Adelheid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Bertha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Cilli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5379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Absatzmenge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5.000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10.000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1.000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7717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Holzverbrauch</a:t>
                      </a:r>
                      <a:br>
                        <a:rPr lang="de-DE" sz="1200" b="1" dirty="0">
                          <a:solidFill>
                            <a:srgbClr val="404040"/>
                          </a:solidFill>
                        </a:rPr>
                      </a:br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pro Stück [kg]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2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1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5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7717">
                <a:tc>
                  <a:txBody>
                    <a:bodyPr/>
                    <a:lstStyle/>
                    <a:p>
                      <a:pPr marL="0" indent="0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Tonverbrauch</a:t>
                      </a:r>
                      <a:r>
                        <a:rPr lang="de-DE" sz="1200" b="1" baseline="0" dirty="0">
                          <a:solidFill>
                            <a:srgbClr val="404040"/>
                          </a:solidFill>
                        </a:rPr>
                        <a:t> </a:t>
                      </a:r>
                    </a:p>
                    <a:p>
                      <a:pPr marL="0" indent="0"/>
                      <a:r>
                        <a:rPr lang="de-DE" sz="1200" b="1" baseline="0" dirty="0">
                          <a:solidFill>
                            <a:srgbClr val="404040"/>
                          </a:solidFill>
                        </a:rPr>
                        <a:t>Pro Stück [kg]</a:t>
                      </a:r>
                      <a:endParaRPr lang="de-DE" sz="12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1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0,5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2,5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0" name="Gleichschenkliges Dreieck 29"/>
          <p:cNvSpPr/>
          <p:nvPr/>
        </p:nvSpPr>
        <p:spPr>
          <a:xfrm rot="16200000" flipV="1">
            <a:off x="2110078" y="3252937"/>
            <a:ext cx="1031658" cy="95442"/>
          </a:xfrm>
          <a:prstGeom prst="triangl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358775" y="2755287"/>
            <a:ext cx="1679575" cy="109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b="1" dirty="0">
                <a:solidFill>
                  <a:srgbClr val="404040"/>
                </a:solidFill>
                <a:latin typeface="Arial" charset="0"/>
                <a:cs typeface="Arial" charset="0"/>
              </a:rPr>
              <a:t>Angaben zu </a:t>
            </a:r>
            <a:br>
              <a:rPr lang="de-DE" b="1" dirty="0">
                <a:solidFill>
                  <a:srgbClr val="404040"/>
                </a:solidFill>
                <a:latin typeface="Arial" charset="0"/>
                <a:cs typeface="Arial" charset="0"/>
              </a:rPr>
            </a:br>
            <a:r>
              <a:rPr lang="de-DE" b="1" dirty="0">
                <a:solidFill>
                  <a:srgbClr val="404040"/>
                </a:solidFill>
                <a:latin typeface="Arial" charset="0"/>
                <a:cs typeface="Arial" charset="0"/>
              </a:rPr>
              <a:t>Material-einzelkosten</a:t>
            </a:r>
          </a:p>
        </p:txBody>
      </p:sp>
      <p:grpSp>
        <p:nvGrpSpPr>
          <p:cNvPr id="18" name="Gruppieren 17"/>
          <p:cNvGrpSpPr/>
          <p:nvPr/>
        </p:nvGrpSpPr>
        <p:grpSpPr>
          <a:xfrm>
            <a:off x="6880600" y="245092"/>
            <a:ext cx="916360" cy="383360"/>
            <a:chOff x="6880600" y="245092"/>
            <a:chExt cx="916360" cy="383360"/>
          </a:xfrm>
        </p:grpSpPr>
        <p:sp>
          <p:nvSpPr>
            <p:cNvPr id="19" name="Rechteck 18"/>
            <p:cNvSpPr/>
            <p:nvPr/>
          </p:nvSpPr>
          <p:spPr>
            <a:xfrm>
              <a:off x="7278228" y="245092"/>
              <a:ext cx="219574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880600" y="245092"/>
              <a:ext cx="397628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sp>
          <p:nvSpPr>
            <p:cNvPr id="21" name="Rechteck 20"/>
            <p:cNvSpPr/>
            <p:nvPr/>
          </p:nvSpPr>
          <p:spPr>
            <a:xfrm>
              <a:off x="7497801" y="245092"/>
              <a:ext cx="299159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24" name="Grafik 23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74313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Produktkalkulation: Bestimmung der Einzelkosten und Gemeinkosten-Zuschlagssätze; Angaben</a:t>
            </a:r>
            <a:endParaRPr lang="de-DE" baseline="30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22" name="Abgerundetes Rechteck 21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Case</a:t>
            </a:r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075380"/>
              </p:ext>
            </p:extLst>
          </p:nvPr>
        </p:nvGraphicFramePr>
        <p:xfrm>
          <a:off x="3213465" y="2405757"/>
          <a:ext cx="5747654" cy="1789800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11951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587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5875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5875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5875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5875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5875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88234">
                <a:tc rowSpan="2"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Kostenart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Vorkostenstellen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50" b="0" dirty="0"/>
                    </a:p>
                  </a:txBody>
                  <a:tcPr marL="36000" marR="36000" marT="18000" marB="18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Endkostenstellen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50" b="0" dirty="0"/>
                    </a:p>
                  </a:txBody>
                  <a:tcPr marL="36000" marR="36000" marT="18000" marB="18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50" b="0" dirty="0"/>
                    </a:p>
                  </a:txBody>
                  <a:tcPr marL="36000" marR="36000" marT="18000" marB="18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50" b="0" dirty="0"/>
                    </a:p>
                  </a:txBody>
                  <a:tcPr marL="36000" marR="36000" marT="18000" marB="18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0261">
                <a:tc vMerge="1">
                  <a:txBody>
                    <a:bodyPr/>
                    <a:lstStyle/>
                    <a:p>
                      <a:endParaRPr lang="de-DE" sz="1400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Allg. </a:t>
                      </a:r>
                      <a:r>
                        <a:rPr lang="de-DE" sz="1200" b="1" dirty="0" err="1">
                          <a:solidFill>
                            <a:srgbClr val="404040"/>
                          </a:solidFill>
                        </a:rPr>
                        <a:t>Kst</a:t>
                      </a:r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.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Energie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>
                          <a:solidFill>
                            <a:srgbClr val="404040"/>
                          </a:solidFill>
                        </a:rPr>
                        <a:t>Fräserei</a:t>
                      </a:r>
                      <a:endParaRPr lang="de-DE" sz="12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Brenn.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Material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>
                          <a:solidFill>
                            <a:srgbClr val="404040"/>
                          </a:solidFill>
                        </a:rPr>
                        <a:t>Vw</a:t>
                      </a:r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./</a:t>
                      </a:r>
                      <a:r>
                        <a:rPr lang="de-DE" sz="1200" b="1" dirty="0" err="1">
                          <a:solidFill>
                            <a:srgbClr val="404040"/>
                          </a:solidFill>
                        </a:rPr>
                        <a:t>Vt</a:t>
                      </a:r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.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0261">
                <a:tc>
                  <a:txBody>
                    <a:bodyPr/>
                    <a:lstStyle/>
                    <a:p>
                      <a:r>
                        <a:rPr lang="de-DE" sz="1200" b="1" dirty="0" err="1">
                          <a:solidFill>
                            <a:srgbClr val="404040"/>
                          </a:solidFill>
                        </a:rPr>
                        <a:t>Fertigungsl</a:t>
                      </a:r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.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64.000 €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152.000 €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0261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Gehälter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11.000 €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5.500 €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25.000 €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25.000 €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3.500 €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5.000 €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0261">
                <a:tc>
                  <a:txBody>
                    <a:bodyPr/>
                    <a:lstStyle/>
                    <a:p>
                      <a:pPr marL="0" indent="0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Raumkosten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6.800 €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1.200 €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10.000 €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8.000 €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12.000 €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7.000 €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0261">
                <a:tc>
                  <a:txBody>
                    <a:bodyPr/>
                    <a:lstStyle/>
                    <a:p>
                      <a:pPr marL="0" indent="0"/>
                      <a:r>
                        <a:rPr lang="de-DE" sz="1200" b="1" dirty="0" err="1">
                          <a:solidFill>
                            <a:srgbClr val="404040"/>
                          </a:solidFill>
                        </a:rPr>
                        <a:t>Maschinenm</a:t>
                      </a:r>
                      <a:endParaRPr lang="de-DE" sz="12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30.000 €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0261">
                <a:tc>
                  <a:txBody>
                    <a:bodyPr/>
                    <a:lstStyle/>
                    <a:p>
                      <a:pPr marL="0" indent="0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Gesamt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17.800 €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6.700</a:t>
                      </a:r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2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129.000</a:t>
                      </a:r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2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185.000</a:t>
                      </a:r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2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15.500</a:t>
                      </a:r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2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12.000</a:t>
                      </a:r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2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8" name="Gleichschenkliges Dreieck 17"/>
          <p:cNvSpPr/>
          <p:nvPr/>
        </p:nvSpPr>
        <p:spPr>
          <a:xfrm rot="16200000" flipV="1">
            <a:off x="2110078" y="3252937"/>
            <a:ext cx="1031658" cy="95442"/>
          </a:xfrm>
          <a:prstGeom prst="triangl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358775" y="2755287"/>
            <a:ext cx="1679575" cy="109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b="1" dirty="0">
                <a:solidFill>
                  <a:srgbClr val="404040"/>
                </a:solidFill>
                <a:latin typeface="Arial" charset="0"/>
                <a:cs typeface="Arial" charset="0"/>
              </a:rPr>
              <a:t>Angaben zu </a:t>
            </a:r>
            <a:br>
              <a:rPr lang="de-DE" b="1" dirty="0">
                <a:solidFill>
                  <a:srgbClr val="404040"/>
                </a:solidFill>
                <a:latin typeface="Arial" charset="0"/>
                <a:cs typeface="Arial" charset="0"/>
              </a:rPr>
            </a:br>
            <a:r>
              <a:rPr lang="de-DE" b="1" dirty="0">
                <a:solidFill>
                  <a:srgbClr val="404040"/>
                </a:solidFill>
                <a:latin typeface="Arial" charset="0"/>
                <a:cs typeface="Arial" charset="0"/>
              </a:rPr>
              <a:t>Fertigungs-einzelkosten</a:t>
            </a:r>
          </a:p>
        </p:txBody>
      </p:sp>
      <p:graphicFrame>
        <p:nvGraphicFramePr>
          <p:cNvPr id="20" name="Tabel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614421"/>
              </p:ext>
            </p:extLst>
          </p:nvPr>
        </p:nvGraphicFramePr>
        <p:xfrm>
          <a:off x="3213466" y="4434674"/>
          <a:ext cx="5747654" cy="1165032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11951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587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5875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5875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5875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5875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5875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11080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>
                          <a:solidFill>
                            <a:srgbClr val="404040"/>
                          </a:solidFill>
                        </a:rPr>
                        <a:t>Leistungsbez</a:t>
                      </a:r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.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b="1" dirty="0"/>
                        <a:t>Vorkostenstellen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50" b="0" dirty="0"/>
                    </a:p>
                  </a:txBody>
                  <a:tcPr marL="36000" marR="36000" marT="18000" marB="18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de-DE" sz="1200" b="1" dirty="0"/>
                        <a:t>Endkostenstellen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50" b="0" dirty="0"/>
                    </a:p>
                  </a:txBody>
                  <a:tcPr marL="36000" marR="36000" marT="18000" marB="18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50" b="0" dirty="0"/>
                    </a:p>
                  </a:txBody>
                  <a:tcPr marL="36000" marR="36000" marT="18000" marB="18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50" b="0" dirty="0"/>
                    </a:p>
                  </a:txBody>
                  <a:tcPr marL="36000" marR="36000" marT="18000" marB="18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0609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(von/an)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Allg. </a:t>
                      </a:r>
                      <a:r>
                        <a:rPr lang="de-DE" sz="1200" b="1" dirty="0" err="1">
                          <a:solidFill>
                            <a:srgbClr val="404040"/>
                          </a:solidFill>
                        </a:rPr>
                        <a:t>Kst</a:t>
                      </a:r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.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Energie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>
                          <a:solidFill>
                            <a:srgbClr val="404040"/>
                          </a:solidFill>
                        </a:rPr>
                        <a:t>Fräserei</a:t>
                      </a:r>
                      <a:endParaRPr lang="de-DE" sz="12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Brenn.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Material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>
                          <a:solidFill>
                            <a:srgbClr val="404040"/>
                          </a:solidFill>
                        </a:rPr>
                        <a:t>Vw</a:t>
                      </a:r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./</a:t>
                      </a:r>
                      <a:r>
                        <a:rPr lang="de-DE" sz="1200" b="1" dirty="0" err="1">
                          <a:solidFill>
                            <a:srgbClr val="404040"/>
                          </a:solidFill>
                        </a:rPr>
                        <a:t>Vt</a:t>
                      </a:r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.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1080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Allg.</a:t>
                      </a:r>
                      <a:r>
                        <a:rPr lang="de-DE" sz="1200" b="1" baseline="0" dirty="0">
                          <a:solidFill>
                            <a:srgbClr val="404040"/>
                          </a:solidFill>
                        </a:rPr>
                        <a:t> </a:t>
                      </a:r>
                      <a:r>
                        <a:rPr lang="de-DE" sz="1200" b="1" baseline="0" dirty="0" err="1">
                          <a:solidFill>
                            <a:srgbClr val="404040"/>
                          </a:solidFill>
                        </a:rPr>
                        <a:t>Kst</a:t>
                      </a:r>
                      <a:r>
                        <a:rPr lang="de-DE" sz="1200" b="1" baseline="0" dirty="0">
                          <a:solidFill>
                            <a:srgbClr val="404040"/>
                          </a:solidFill>
                        </a:rPr>
                        <a:t>. [h]</a:t>
                      </a:r>
                      <a:endParaRPr lang="de-DE" sz="12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50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30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20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20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20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2263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Energie [kWh]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400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200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400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-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21" name="Tabel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024563"/>
              </p:ext>
            </p:extLst>
          </p:nvPr>
        </p:nvGraphicFramePr>
        <p:xfrm>
          <a:off x="358775" y="4434674"/>
          <a:ext cx="2634791" cy="1165033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113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7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0906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3817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57537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Bearbeitungs-</a:t>
                      </a:r>
                    </a:p>
                    <a:p>
                      <a:pPr algn="ctr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zeit je</a:t>
                      </a:r>
                      <a:r>
                        <a:rPr lang="de-DE" sz="1200" b="1" baseline="0" dirty="0">
                          <a:solidFill>
                            <a:srgbClr val="404040"/>
                          </a:solidFill>
                        </a:rPr>
                        <a:t> Stück</a:t>
                      </a:r>
                      <a:endParaRPr lang="de-DE" sz="12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/>
                        <a:t>Adel-</a:t>
                      </a:r>
                      <a:r>
                        <a:rPr lang="de-DE" sz="1200" b="1" dirty="0" err="1"/>
                        <a:t>heid</a:t>
                      </a:r>
                      <a:endParaRPr lang="de-DE" sz="1200" b="1" dirty="0"/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/>
                        <a:t>Ber-tha</a:t>
                      </a:r>
                      <a:endParaRPr lang="de-DE" sz="1200" b="1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/>
                        <a:t>Cil-li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3748">
                <a:tc>
                  <a:txBody>
                    <a:bodyPr/>
                    <a:lstStyle/>
                    <a:p>
                      <a:r>
                        <a:rPr lang="de-DE" sz="1200" b="1" dirty="0" err="1">
                          <a:solidFill>
                            <a:srgbClr val="404040"/>
                          </a:solidFill>
                        </a:rPr>
                        <a:t>Fräserei</a:t>
                      </a:r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 [h]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0,06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0,004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0,3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3748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Brennerei [h]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0,012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0,004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0,1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4" name="Gleichschenkliges Dreieck 23"/>
          <p:cNvSpPr/>
          <p:nvPr/>
        </p:nvSpPr>
        <p:spPr>
          <a:xfrm flipV="1">
            <a:off x="682733" y="4092630"/>
            <a:ext cx="1031658" cy="95442"/>
          </a:xfrm>
          <a:prstGeom prst="triangl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uppieren 24"/>
          <p:cNvGrpSpPr/>
          <p:nvPr/>
        </p:nvGrpSpPr>
        <p:grpSpPr>
          <a:xfrm>
            <a:off x="6880600" y="245092"/>
            <a:ext cx="916360" cy="383360"/>
            <a:chOff x="6880600" y="245092"/>
            <a:chExt cx="916360" cy="383360"/>
          </a:xfrm>
        </p:grpSpPr>
        <p:sp>
          <p:nvSpPr>
            <p:cNvPr id="26" name="Rechteck 25"/>
            <p:cNvSpPr/>
            <p:nvPr/>
          </p:nvSpPr>
          <p:spPr>
            <a:xfrm>
              <a:off x="7278228" y="245092"/>
              <a:ext cx="219574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6880600" y="245092"/>
              <a:ext cx="397628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sp>
          <p:nvSpPr>
            <p:cNvPr id="29" name="Rechteck 28"/>
            <p:cNvSpPr/>
            <p:nvPr/>
          </p:nvSpPr>
          <p:spPr>
            <a:xfrm>
              <a:off x="7497801" y="245092"/>
              <a:ext cx="299159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30" name="Grafik 29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0177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Produktkalkulation: Darstellung der Zuschlagssätze und der daraus resultierenden Zuschlagskalkulation</a:t>
            </a:r>
            <a:endParaRPr lang="de-DE" baseline="30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22" name="Abgerundetes Rechteck 21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Case</a:t>
            </a:r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1888667"/>
              </p:ext>
            </p:extLst>
          </p:nvPr>
        </p:nvGraphicFramePr>
        <p:xfrm>
          <a:off x="4868852" y="2762220"/>
          <a:ext cx="4092266" cy="3092205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14088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944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944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9446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26962">
                <a:tc>
                  <a:txBody>
                    <a:bodyPr/>
                    <a:lstStyle/>
                    <a:p>
                      <a:pPr algn="ctr"/>
                      <a:endParaRPr lang="de-DE" sz="12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A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C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3861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MEK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8,00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4,00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20,00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2160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MGK </a:t>
                      </a:r>
                      <a:br>
                        <a:rPr lang="de-DE" sz="1200" b="1" dirty="0">
                          <a:solidFill>
                            <a:srgbClr val="404040"/>
                          </a:solidFill>
                        </a:rPr>
                      </a:br>
                      <a:r>
                        <a:rPr lang="de-DE" sz="1050" b="1" dirty="0">
                          <a:solidFill>
                            <a:srgbClr val="404040"/>
                          </a:solidFill>
                        </a:rPr>
                        <a:t>(18,91%)</a:t>
                      </a:r>
                      <a:endParaRPr lang="de-DE" sz="12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1,51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0,76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3,78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6201">
                <a:tc>
                  <a:txBody>
                    <a:bodyPr/>
                    <a:lstStyle/>
                    <a:p>
                      <a:r>
                        <a:rPr lang="de-DE" sz="1200" b="1" dirty="0" err="1">
                          <a:solidFill>
                            <a:srgbClr val="404040"/>
                          </a:solidFill>
                        </a:rPr>
                        <a:t>FEK</a:t>
                      </a:r>
                      <a:r>
                        <a:rPr lang="de-DE" sz="1200" b="1" baseline="-25000" dirty="0" err="1">
                          <a:solidFill>
                            <a:srgbClr val="404040"/>
                          </a:solidFill>
                        </a:rPr>
                        <a:t>Fräs</a:t>
                      </a:r>
                      <a:endParaRPr lang="de-DE" sz="1200" b="1" baseline="-25000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6,00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0,40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30,00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59865950"/>
                  </a:ext>
                </a:extLst>
              </a:tr>
              <a:tr h="2762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 err="1">
                          <a:solidFill>
                            <a:srgbClr val="404040"/>
                          </a:solidFill>
                        </a:rPr>
                        <a:t>FGK</a:t>
                      </a:r>
                      <a:r>
                        <a:rPr lang="de-DE" sz="1200" b="1" baseline="-25000" dirty="0" err="1">
                          <a:solidFill>
                            <a:srgbClr val="404040"/>
                          </a:solidFill>
                        </a:rPr>
                        <a:t>Fräs</a:t>
                      </a:r>
                      <a:r>
                        <a:rPr lang="de-DE" sz="1200" b="1" baseline="0" dirty="0">
                          <a:solidFill>
                            <a:srgbClr val="404040"/>
                          </a:solidFill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1" baseline="0" dirty="0">
                          <a:solidFill>
                            <a:srgbClr val="404040"/>
                          </a:solidFill>
                        </a:rPr>
                        <a:t>(114,32%)</a:t>
                      </a:r>
                      <a:endParaRPr lang="de-DE" sz="1200" b="1" baseline="0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6,86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0,46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34,30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47103353"/>
                  </a:ext>
                </a:extLst>
              </a:tr>
              <a:tr h="2762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 err="1">
                          <a:solidFill>
                            <a:srgbClr val="404040"/>
                          </a:solidFill>
                        </a:rPr>
                        <a:t>FEK</a:t>
                      </a:r>
                      <a:r>
                        <a:rPr lang="de-DE" sz="1200" b="1" baseline="-25000" dirty="0" err="1">
                          <a:solidFill>
                            <a:srgbClr val="404040"/>
                          </a:solidFill>
                        </a:rPr>
                        <a:t>Brenn</a:t>
                      </a:r>
                      <a:endParaRPr lang="de-DE" sz="1200" b="1" baseline="-25000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9,12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3,04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76,00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42944748"/>
                  </a:ext>
                </a:extLst>
              </a:tr>
              <a:tr h="276201">
                <a:tc>
                  <a:txBody>
                    <a:bodyPr/>
                    <a:lstStyle/>
                    <a:p>
                      <a:r>
                        <a:rPr lang="de-DE" sz="1200" b="1" dirty="0" err="1">
                          <a:solidFill>
                            <a:srgbClr val="404040"/>
                          </a:solidFill>
                        </a:rPr>
                        <a:t>FGK</a:t>
                      </a:r>
                      <a:r>
                        <a:rPr lang="de-DE" sz="1200" b="1" baseline="-25000" dirty="0" err="1">
                          <a:solidFill>
                            <a:srgbClr val="404040"/>
                          </a:solidFill>
                        </a:rPr>
                        <a:t>Brenn</a:t>
                      </a:r>
                      <a:r>
                        <a:rPr lang="de-DE" sz="1200" b="1" baseline="0" dirty="0">
                          <a:solidFill>
                            <a:srgbClr val="404040"/>
                          </a:solidFill>
                        </a:rPr>
                        <a:t> </a:t>
                      </a:r>
                    </a:p>
                    <a:p>
                      <a:r>
                        <a:rPr lang="de-DE" sz="1050" b="1" baseline="0" dirty="0">
                          <a:solidFill>
                            <a:srgbClr val="404040"/>
                          </a:solidFill>
                        </a:rPr>
                        <a:t>(27,97%)</a:t>
                      </a:r>
                      <a:endParaRPr lang="de-DE" sz="12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2,55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0,85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21,25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37787335"/>
                  </a:ext>
                </a:extLst>
              </a:tr>
              <a:tr h="276201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HK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E3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34,04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E3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9,50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E3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185,33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E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85292000"/>
                  </a:ext>
                </a:extLst>
              </a:tr>
              <a:tr h="276201">
                <a:tc>
                  <a:txBody>
                    <a:bodyPr/>
                    <a:lstStyle/>
                    <a:p>
                      <a:r>
                        <a:rPr lang="de-DE" sz="1200" b="1" dirty="0" err="1">
                          <a:solidFill>
                            <a:srgbClr val="404040"/>
                          </a:solidFill>
                        </a:rPr>
                        <a:t>VwVtGK</a:t>
                      </a:r>
                      <a:endParaRPr lang="de-DE" sz="1200" b="1" baseline="0" dirty="0">
                        <a:solidFill>
                          <a:srgbClr val="404040"/>
                        </a:solidFill>
                      </a:endParaRPr>
                    </a:p>
                    <a:p>
                      <a:r>
                        <a:rPr lang="de-DE" sz="1050" b="1" baseline="0" dirty="0">
                          <a:solidFill>
                            <a:srgbClr val="404040"/>
                          </a:solidFill>
                        </a:rPr>
                        <a:t>(3,42%)</a:t>
                      </a:r>
                      <a:endParaRPr lang="de-DE" sz="12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1,16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0,33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6,34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16340751"/>
                  </a:ext>
                </a:extLst>
              </a:tr>
              <a:tr h="302160">
                <a:tc>
                  <a:txBody>
                    <a:bodyPr/>
                    <a:lstStyle/>
                    <a:p>
                      <a:pPr marL="0" indent="0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Selbstkosten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35,21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9,83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191,67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20" name="Tabel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745101"/>
              </p:ext>
            </p:extLst>
          </p:nvPr>
        </p:nvGraphicFramePr>
        <p:xfrm>
          <a:off x="358772" y="2762220"/>
          <a:ext cx="4151582" cy="1825128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12624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11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396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396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0109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91576">
                <a:tc>
                  <a:txBody>
                    <a:bodyPr/>
                    <a:lstStyle/>
                    <a:p>
                      <a:pPr algn="ctr"/>
                      <a:endParaRPr lang="de-DE" sz="12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>
                          <a:solidFill>
                            <a:schemeClr val="bg1"/>
                          </a:solidFill>
                        </a:rPr>
                        <a:t>Fräserei</a:t>
                      </a:r>
                      <a:endParaRPr lang="de-DE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Brenn.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Material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>
                          <a:solidFill>
                            <a:schemeClr val="bg1"/>
                          </a:solidFill>
                        </a:rPr>
                        <a:t>Vw</a:t>
                      </a:r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./</a:t>
                      </a:r>
                      <a:r>
                        <a:rPr lang="de-DE" sz="1200" b="1" dirty="0" err="1">
                          <a:solidFill>
                            <a:schemeClr val="bg1"/>
                          </a:solidFill>
                        </a:rPr>
                        <a:t>Vt</a:t>
                      </a:r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29740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Primäre + sekundäre</a:t>
                      </a:r>
                      <a:r>
                        <a:rPr lang="de-DE" sz="1200" b="1" baseline="0" dirty="0">
                          <a:solidFill>
                            <a:srgbClr val="404040"/>
                          </a:solidFill>
                        </a:rPr>
                        <a:t> GK Zuschlagsbasis</a:t>
                      </a:r>
                      <a:endParaRPr lang="de-DE" sz="12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73.166,67</a:t>
                      </a:r>
                      <a:br>
                        <a:rPr lang="de-DE" sz="1000" b="0" dirty="0">
                          <a:solidFill>
                            <a:srgbClr val="404040"/>
                          </a:solidFill>
                        </a:rPr>
                      </a:br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64.000,00</a:t>
                      </a:r>
                      <a:br>
                        <a:rPr lang="de-DE" sz="1000" b="0" dirty="0">
                          <a:solidFill>
                            <a:srgbClr val="404040"/>
                          </a:solidFill>
                        </a:rPr>
                      </a:br>
                      <a:endParaRPr lang="de-DE" sz="1000" b="0" dirty="0">
                        <a:solidFill>
                          <a:srgbClr val="404040"/>
                        </a:solidFill>
                      </a:endParaRPr>
                    </a:p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[Fertigungslöhne]</a:t>
                      </a:r>
                    </a:p>
                  </a:txBody>
                  <a:tcPr marL="36000" marR="36000" marT="18000" marB="18000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42.506,67</a:t>
                      </a:r>
                    </a:p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152.000,00</a:t>
                      </a:r>
                    </a:p>
                    <a:p>
                      <a:pPr algn="r"/>
                      <a:endParaRPr lang="de-DE" sz="1000" b="0" dirty="0">
                        <a:solidFill>
                          <a:srgbClr val="404040"/>
                        </a:solidFill>
                      </a:endParaRPr>
                    </a:p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[</a:t>
                      </a:r>
                      <a:r>
                        <a:rPr lang="de-DE" sz="1000" b="0" dirty="0" err="1">
                          <a:solidFill>
                            <a:srgbClr val="404040"/>
                          </a:solidFill>
                        </a:rPr>
                        <a:t>Fertigungs</a:t>
                      </a:r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/>
                      </a:r>
                      <a:br>
                        <a:rPr lang="de-DE" sz="1000" b="0" dirty="0">
                          <a:solidFill>
                            <a:srgbClr val="404040"/>
                          </a:solidFill>
                        </a:rPr>
                      </a:br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löhne]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18.913,33</a:t>
                      </a:r>
                    </a:p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100.000,00</a:t>
                      </a:r>
                    </a:p>
                    <a:p>
                      <a:pPr algn="r"/>
                      <a:endParaRPr lang="de-DE" sz="1000" b="0" dirty="0">
                        <a:solidFill>
                          <a:srgbClr val="404040"/>
                        </a:solidFill>
                      </a:endParaRPr>
                    </a:p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[Material</a:t>
                      </a:r>
                      <a:r>
                        <a:rPr lang="de-DE" sz="1000" b="0" baseline="0" dirty="0">
                          <a:solidFill>
                            <a:srgbClr val="404040"/>
                          </a:solidFill>
                        </a:rPr>
                        <a:t> </a:t>
                      </a:r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kosten]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15.413,33</a:t>
                      </a:r>
                    </a:p>
                    <a:p>
                      <a:pPr algn="r"/>
                      <a:r>
                        <a:rPr lang="de-DE" sz="1000" b="0" kern="120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cs"/>
                        </a:rPr>
                        <a:t>450.586,67</a:t>
                      </a:r>
                    </a:p>
                    <a:p>
                      <a:pPr algn="r"/>
                      <a:endParaRPr lang="de-DE" sz="1000" b="0" dirty="0">
                        <a:solidFill>
                          <a:schemeClr val="accent2"/>
                        </a:solidFill>
                      </a:endParaRPr>
                    </a:p>
                    <a:p>
                      <a:pPr algn="r"/>
                      <a:r>
                        <a:rPr lang="de-DE" sz="1000" b="0" kern="120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cs"/>
                        </a:rPr>
                        <a:t>[Gesamte Herstell-kosten]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1576">
                <a:tc rowSpan="2"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Zuschlagssatz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1,14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0,28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0,19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0,03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1576">
                <a:tc vMerge="1">
                  <a:txBody>
                    <a:bodyPr/>
                    <a:lstStyle/>
                    <a:p>
                      <a:pPr marL="0" indent="0"/>
                      <a:endParaRPr lang="de-DE" sz="12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114,32 %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27,97 %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18,91 %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3,42 %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1" name="Rechteck 20"/>
          <p:cNvSpPr/>
          <p:nvPr/>
        </p:nvSpPr>
        <p:spPr>
          <a:xfrm>
            <a:off x="358774" y="2163036"/>
            <a:ext cx="4151580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de-DE" sz="1400" b="1" dirty="0">
                <a:solidFill>
                  <a:schemeClr val="bg1"/>
                </a:solidFill>
              </a:rPr>
              <a:t>Zuschlagssätze</a:t>
            </a:r>
          </a:p>
        </p:txBody>
      </p:sp>
      <p:sp>
        <p:nvSpPr>
          <p:cNvPr id="23" name="Rechteck 22"/>
          <p:cNvSpPr/>
          <p:nvPr/>
        </p:nvSpPr>
        <p:spPr>
          <a:xfrm>
            <a:off x="4893119" y="2163036"/>
            <a:ext cx="4068000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de-DE" sz="1400" b="1" dirty="0">
                <a:solidFill>
                  <a:schemeClr val="bg1"/>
                </a:solidFill>
              </a:rPr>
              <a:t>Zuschlagskalkulation</a:t>
            </a:r>
          </a:p>
        </p:txBody>
      </p:sp>
      <p:sp>
        <p:nvSpPr>
          <p:cNvPr id="17" name="Ellipse 16"/>
          <p:cNvSpPr/>
          <p:nvPr/>
        </p:nvSpPr>
        <p:spPr>
          <a:xfrm>
            <a:off x="4703594" y="2045379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B</a:t>
            </a:r>
          </a:p>
        </p:txBody>
      </p:sp>
      <p:sp>
        <p:nvSpPr>
          <p:cNvPr id="18" name="Ellipse 17"/>
          <p:cNvSpPr/>
          <p:nvPr/>
        </p:nvSpPr>
        <p:spPr>
          <a:xfrm>
            <a:off x="169250" y="2045379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A</a:t>
            </a:r>
          </a:p>
        </p:txBody>
      </p:sp>
      <p:grpSp>
        <p:nvGrpSpPr>
          <p:cNvPr id="19" name="Gruppieren 18"/>
          <p:cNvGrpSpPr/>
          <p:nvPr/>
        </p:nvGrpSpPr>
        <p:grpSpPr>
          <a:xfrm>
            <a:off x="6880600" y="245092"/>
            <a:ext cx="916360" cy="383360"/>
            <a:chOff x="6880600" y="245092"/>
            <a:chExt cx="916360" cy="383360"/>
          </a:xfrm>
        </p:grpSpPr>
        <p:sp>
          <p:nvSpPr>
            <p:cNvPr id="24" name="Rechteck 23"/>
            <p:cNvSpPr/>
            <p:nvPr/>
          </p:nvSpPr>
          <p:spPr>
            <a:xfrm>
              <a:off x="7278228" y="245092"/>
              <a:ext cx="219574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6880600" y="245092"/>
              <a:ext cx="397628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sp>
          <p:nvSpPr>
            <p:cNvPr id="26" name="Rechteck 25"/>
            <p:cNvSpPr/>
            <p:nvPr/>
          </p:nvSpPr>
          <p:spPr>
            <a:xfrm>
              <a:off x="7497801" y="245092"/>
              <a:ext cx="299159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27" name="Grafik 26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7028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Produktkalkulation: SAP unterscheidet zwischen einer Produktkalkulation und einer Kostenträgerrechnung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SAP</a:t>
            </a:r>
          </a:p>
        </p:txBody>
      </p:sp>
      <p:sp>
        <p:nvSpPr>
          <p:cNvPr id="35" name="Rechteck 34"/>
          <p:cNvSpPr/>
          <p:nvPr/>
        </p:nvSpPr>
        <p:spPr>
          <a:xfrm>
            <a:off x="358774" y="2163036"/>
            <a:ext cx="3849432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de-DE" sz="1400" b="1" dirty="0">
                <a:solidFill>
                  <a:schemeClr val="bg1"/>
                </a:solidFill>
              </a:rPr>
              <a:t>Produktkalkulation</a:t>
            </a:r>
          </a:p>
        </p:txBody>
      </p:sp>
      <p:sp>
        <p:nvSpPr>
          <p:cNvPr id="36" name="Rechteck 35"/>
          <p:cNvSpPr/>
          <p:nvPr/>
        </p:nvSpPr>
        <p:spPr>
          <a:xfrm>
            <a:off x="4481512" y="2163036"/>
            <a:ext cx="3848400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de-DE" sz="1400" b="1" dirty="0">
                <a:solidFill>
                  <a:schemeClr val="bg1"/>
                </a:solidFill>
              </a:rPr>
              <a:t>Kostenträgerrechnung</a:t>
            </a:r>
          </a:p>
        </p:txBody>
      </p:sp>
      <p:sp>
        <p:nvSpPr>
          <p:cNvPr id="39" name="Rechteck 38"/>
          <p:cNvSpPr/>
          <p:nvPr/>
        </p:nvSpPr>
        <p:spPr>
          <a:xfrm>
            <a:off x="4481512" y="2762220"/>
            <a:ext cx="3848400" cy="33028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r>
              <a:rPr lang="de-DE" sz="1400" b="1" dirty="0">
                <a:solidFill>
                  <a:srgbClr val="404040"/>
                </a:solidFill>
              </a:rPr>
              <a:t>Auftragsbezogen</a:t>
            </a:r>
            <a:r>
              <a:rPr lang="de-DE" sz="1400" dirty="0">
                <a:solidFill>
                  <a:srgbClr val="404040"/>
                </a:solidFill>
              </a:rPr>
              <a:t>, d.h. ein Kunde und eine Bestellmenge sind notwendig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r>
              <a:rPr lang="de-DE" sz="1400" dirty="0">
                <a:solidFill>
                  <a:srgbClr val="404040"/>
                </a:solidFill>
              </a:rPr>
              <a:t>Es handelt sich um einen </a:t>
            </a:r>
            <a:r>
              <a:rPr lang="de-DE" sz="1400" b="1" dirty="0">
                <a:solidFill>
                  <a:srgbClr val="404040"/>
                </a:solidFill>
              </a:rPr>
              <a:t>konkreten Ist-Lauf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r>
              <a:rPr lang="de-DE" sz="1400" dirty="0">
                <a:solidFill>
                  <a:srgbClr val="404040"/>
                </a:solidFill>
              </a:rPr>
              <a:t>Es findet eine </a:t>
            </a:r>
            <a:r>
              <a:rPr lang="de-DE" sz="1400" b="1" dirty="0">
                <a:solidFill>
                  <a:srgbClr val="404040"/>
                </a:solidFill>
              </a:rPr>
              <a:t>Entlastung </a:t>
            </a:r>
            <a:r>
              <a:rPr lang="de-DE" sz="1400" dirty="0">
                <a:solidFill>
                  <a:srgbClr val="404040"/>
                </a:solidFill>
              </a:rPr>
              <a:t>der </a:t>
            </a:r>
            <a:r>
              <a:rPr lang="de-DE" sz="1400" b="1" dirty="0">
                <a:solidFill>
                  <a:srgbClr val="404040"/>
                </a:solidFill>
              </a:rPr>
              <a:t>Endkostenstellen </a:t>
            </a:r>
            <a:r>
              <a:rPr lang="de-DE" sz="1400" dirty="0">
                <a:solidFill>
                  <a:srgbClr val="404040"/>
                </a:solidFill>
              </a:rPr>
              <a:t>statt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r>
              <a:rPr lang="de-DE" sz="1400" b="1" dirty="0">
                <a:solidFill>
                  <a:srgbClr val="404040"/>
                </a:solidFill>
              </a:rPr>
              <a:t>Rückgriff auf den Standardpreis </a:t>
            </a:r>
            <a:r>
              <a:rPr lang="de-DE" sz="1400" dirty="0">
                <a:solidFill>
                  <a:srgbClr val="404040"/>
                </a:solidFill>
              </a:rPr>
              <a:t>aus dem Materialstamm</a:t>
            </a:r>
          </a:p>
        </p:txBody>
      </p:sp>
      <p:sp>
        <p:nvSpPr>
          <p:cNvPr id="40" name="Ellipse 39"/>
          <p:cNvSpPr/>
          <p:nvPr/>
        </p:nvSpPr>
        <p:spPr>
          <a:xfrm>
            <a:off x="4291988" y="2045379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B</a:t>
            </a:r>
          </a:p>
        </p:txBody>
      </p:sp>
      <p:sp>
        <p:nvSpPr>
          <p:cNvPr id="42" name="Ellipse 41"/>
          <p:cNvSpPr/>
          <p:nvPr/>
        </p:nvSpPr>
        <p:spPr>
          <a:xfrm>
            <a:off x="169250" y="2045379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A</a:t>
            </a:r>
          </a:p>
        </p:txBody>
      </p:sp>
      <p:sp>
        <p:nvSpPr>
          <p:cNvPr id="44" name="Rechteck 43"/>
          <p:cNvSpPr/>
          <p:nvPr/>
        </p:nvSpPr>
        <p:spPr>
          <a:xfrm>
            <a:off x="358774" y="2762220"/>
            <a:ext cx="3849432" cy="33028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r>
              <a:rPr lang="de-DE" sz="1400" b="1" dirty="0">
                <a:solidFill>
                  <a:srgbClr val="404040"/>
                </a:solidFill>
              </a:rPr>
              <a:t>Auftragsneutral</a:t>
            </a:r>
            <a:r>
              <a:rPr lang="de-DE" sz="1400" dirty="0">
                <a:solidFill>
                  <a:srgbClr val="404040"/>
                </a:solidFill>
              </a:rPr>
              <a:t>, d.h. es liegt noch kein konkreter Kundenauftrag vor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r>
              <a:rPr lang="de-DE" sz="1400" dirty="0">
                <a:solidFill>
                  <a:srgbClr val="404040"/>
                </a:solidFill>
              </a:rPr>
              <a:t>Es handelt sich nur um die Kalkulation eines </a:t>
            </a:r>
            <a:r>
              <a:rPr lang="de-DE" sz="1400" b="1" dirty="0">
                <a:solidFill>
                  <a:srgbClr val="404040"/>
                </a:solidFill>
              </a:rPr>
              <a:t>Musterproduktes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r>
              <a:rPr lang="de-DE" sz="1400" dirty="0">
                <a:solidFill>
                  <a:srgbClr val="404040"/>
                </a:solidFill>
              </a:rPr>
              <a:t>Es findet </a:t>
            </a:r>
            <a:r>
              <a:rPr lang="de-DE" sz="1400" b="1" dirty="0">
                <a:solidFill>
                  <a:srgbClr val="404040"/>
                </a:solidFill>
              </a:rPr>
              <a:t>keine Entlastung </a:t>
            </a:r>
            <a:r>
              <a:rPr lang="de-DE" sz="1400" dirty="0">
                <a:solidFill>
                  <a:srgbClr val="404040"/>
                </a:solidFill>
              </a:rPr>
              <a:t>der Endkostenstellen statt</a:t>
            </a:r>
          </a:p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r>
              <a:rPr lang="de-DE" sz="1400" b="1" dirty="0">
                <a:solidFill>
                  <a:srgbClr val="404040"/>
                </a:solidFill>
              </a:rPr>
              <a:t>Ergebnis </a:t>
            </a:r>
            <a:r>
              <a:rPr lang="de-DE" sz="1400" dirty="0">
                <a:solidFill>
                  <a:srgbClr val="404040"/>
                </a:solidFill>
              </a:rPr>
              <a:t>der Produktkalkulation wird im Materialstamm </a:t>
            </a:r>
            <a:r>
              <a:rPr lang="de-DE" sz="1400" b="1" dirty="0">
                <a:solidFill>
                  <a:srgbClr val="404040"/>
                </a:solidFill>
              </a:rPr>
              <a:t>als Standardpreis eingestellt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/>
              <a:t>Friedl/Pedell (2017), S. 93</a:t>
            </a:r>
          </a:p>
        </p:txBody>
      </p:sp>
      <p:grpSp>
        <p:nvGrpSpPr>
          <p:cNvPr id="20" name="Gruppieren 19"/>
          <p:cNvGrpSpPr/>
          <p:nvPr/>
        </p:nvGrpSpPr>
        <p:grpSpPr>
          <a:xfrm>
            <a:off x="6880600" y="245092"/>
            <a:ext cx="916360" cy="383360"/>
            <a:chOff x="6880600" y="245092"/>
            <a:chExt cx="916360" cy="383360"/>
          </a:xfrm>
        </p:grpSpPr>
        <p:sp>
          <p:nvSpPr>
            <p:cNvPr id="21" name="Rechteck 20"/>
            <p:cNvSpPr/>
            <p:nvPr/>
          </p:nvSpPr>
          <p:spPr>
            <a:xfrm>
              <a:off x="7278228" y="245092"/>
              <a:ext cx="219574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Rechteck 21"/>
            <p:cNvSpPr/>
            <p:nvPr/>
          </p:nvSpPr>
          <p:spPr>
            <a:xfrm>
              <a:off x="6880600" y="245092"/>
              <a:ext cx="397628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sp>
          <p:nvSpPr>
            <p:cNvPr id="23" name="Rechteck 22"/>
            <p:cNvSpPr/>
            <p:nvPr/>
          </p:nvSpPr>
          <p:spPr>
            <a:xfrm>
              <a:off x="7497801" y="245092"/>
              <a:ext cx="299159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24" name="Grafik 23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71922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Produktkalkulation: Mengengerüst, Berechnung und zeitlicher Ablauf der Produktkalkulation und Kostenträgerrechnung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SAP</a:t>
            </a:r>
          </a:p>
        </p:txBody>
      </p:sp>
      <p:sp>
        <p:nvSpPr>
          <p:cNvPr id="35" name="Rechteck 34"/>
          <p:cNvSpPr/>
          <p:nvPr/>
        </p:nvSpPr>
        <p:spPr>
          <a:xfrm>
            <a:off x="358774" y="2163036"/>
            <a:ext cx="3849432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de-DE" sz="1400" b="1" dirty="0">
                <a:solidFill>
                  <a:schemeClr val="bg1"/>
                </a:solidFill>
              </a:rPr>
              <a:t>Inhaltlicher Ablauf</a:t>
            </a:r>
          </a:p>
        </p:txBody>
      </p:sp>
      <p:sp>
        <p:nvSpPr>
          <p:cNvPr id="36" name="Rechteck 35"/>
          <p:cNvSpPr/>
          <p:nvPr/>
        </p:nvSpPr>
        <p:spPr>
          <a:xfrm>
            <a:off x="4481512" y="2163036"/>
            <a:ext cx="3848400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ts val="600"/>
              </a:spcBef>
            </a:pPr>
            <a:r>
              <a:rPr lang="de-DE" sz="1400" b="1" dirty="0">
                <a:solidFill>
                  <a:schemeClr val="bg1"/>
                </a:solidFill>
              </a:rPr>
              <a:t>Zeitlicher Ablauf</a:t>
            </a:r>
          </a:p>
        </p:txBody>
      </p:sp>
      <p:sp>
        <p:nvSpPr>
          <p:cNvPr id="39" name="Rechteck 38"/>
          <p:cNvSpPr/>
          <p:nvPr/>
        </p:nvSpPr>
        <p:spPr>
          <a:xfrm>
            <a:off x="4481512" y="2762220"/>
            <a:ext cx="3848400" cy="330283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endParaRPr lang="de-DE" sz="1400" dirty="0">
              <a:solidFill>
                <a:srgbClr val="404040"/>
              </a:solidFill>
            </a:endParaRPr>
          </a:p>
        </p:txBody>
      </p:sp>
      <p:sp>
        <p:nvSpPr>
          <p:cNvPr id="40" name="Ellipse 39"/>
          <p:cNvSpPr/>
          <p:nvPr/>
        </p:nvSpPr>
        <p:spPr>
          <a:xfrm>
            <a:off x="4291988" y="2045379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B</a:t>
            </a:r>
          </a:p>
        </p:txBody>
      </p:sp>
      <p:sp>
        <p:nvSpPr>
          <p:cNvPr id="42" name="Ellipse 41"/>
          <p:cNvSpPr/>
          <p:nvPr/>
        </p:nvSpPr>
        <p:spPr>
          <a:xfrm>
            <a:off x="169250" y="2045379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A</a:t>
            </a:r>
          </a:p>
        </p:txBody>
      </p:sp>
      <p:sp>
        <p:nvSpPr>
          <p:cNvPr id="44" name="Rechteck 43"/>
          <p:cNvSpPr/>
          <p:nvPr/>
        </p:nvSpPr>
        <p:spPr>
          <a:xfrm>
            <a:off x="358774" y="2762220"/>
            <a:ext cx="3849432" cy="33028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"/>
            </a:pPr>
            <a:endParaRPr lang="de-DE" sz="1400" b="1" dirty="0">
              <a:solidFill>
                <a:srgbClr val="404040"/>
              </a:solidFill>
            </a:endParaRPr>
          </a:p>
        </p:txBody>
      </p:sp>
      <p:sp>
        <p:nvSpPr>
          <p:cNvPr id="67" name="Textfeld 66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Friedl/Pedell (2017), S. 95</a:t>
            </a:r>
          </a:p>
        </p:txBody>
      </p:sp>
      <p:graphicFrame>
        <p:nvGraphicFramePr>
          <p:cNvPr id="20" name="Tabel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032962"/>
              </p:ext>
            </p:extLst>
          </p:nvPr>
        </p:nvGraphicFramePr>
        <p:xfrm>
          <a:off x="407988" y="2960855"/>
          <a:ext cx="3751005" cy="2905563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14757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84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689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26962">
                <a:tc>
                  <a:txBody>
                    <a:bodyPr/>
                    <a:lstStyle/>
                    <a:p>
                      <a:pPr algn="ctr"/>
                      <a:endParaRPr lang="de-DE" sz="12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Mengengerüst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Bewertung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3861">
                <a:tc>
                  <a:txBody>
                    <a:bodyPr/>
                    <a:lstStyle/>
                    <a:p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Material-einzelkosten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Stückliste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Standardpreis der Einsatzgüter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2160">
                <a:tc>
                  <a:txBody>
                    <a:bodyPr/>
                    <a:lstStyle/>
                    <a:p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Material-</a:t>
                      </a:r>
                    </a:p>
                    <a:p>
                      <a:r>
                        <a:rPr lang="de-DE" sz="1200" b="0" dirty="0" err="1">
                          <a:solidFill>
                            <a:srgbClr val="404040"/>
                          </a:solidFill>
                        </a:rPr>
                        <a:t>gemeinkosten</a:t>
                      </a:r>
                      <a:endParaRPr lang="de-DE" sz="1200" b="0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Zuschlagssatz auf </a:t>
                      </a:r>
                    </a:p>
                    <a:p>
                      <a:pPr algn="ct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Materialeinzelkosten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de-DE" sz="10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6201">
                <a:tc>
                  <a:txBody>
                    <a:bodyPr/>
                    <a:lstStyle/>
                    <a:p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Fertigungs-</a:t>
                      </a:r>
                    </a:p>
                    <a:p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einzelkosten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Arbeitsplan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Plantarif der Arbeitsplätze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59865950"/>
                  </a:ext>
                </a:extLst>
              </a:tr>
              <a:tr h="2762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baseline="0" dirty="0">
                          <a:solidFill>
                            <a:srgbClr val="404040"/>
                          </a:solidFill>
                        </a:rPr>
                        <a:t>Fertigungs-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baseline="0" dirty="0" err="1">
                          <a:solidFill>
                            <a:srgbClr val="404040"/>
                          </a:solidFill>
                        </a:rPr>
                        <a:t>gemeinkosten</a:t>
                      </a:r>
                      <a:endParaRPr lang="de-DE" sz="1200" b="0" baseline="0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Zuschlagssatz auf Fertigungseinzelkosten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de-DE" sz="10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47103353"/>
                  </a:ext>
                </a:extLst>
              </a:tr>
              <a:tr h="276201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Herstellkosten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E3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solidFill>
                            <a:srgbClr val="404040"/>
                          </a:solidFill>
                        </a:rPr>
                        <a:t>Summe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E3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de-DE" sz="10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E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85292000"/>
                  </a:ext>
                </a:extLst>
              </a:tr>
              <a:tr h="276201">
                <a:tc>
                  <a:txBody>
                    <a:bodyPr/>
                    <a:lstStyle/>
                    <a:p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Verwaltungs- und</a:t>
                      </a:r>
                    </a:p>
                    <a:p>
                      <a:r>
                        <a:rPr lang="de-DE" sz="1200" b="0" dirty="0">
                          <a:solidFill>
                            <a:srgbClr val="404040"/>
                          </a:solidFill>
                        </a:rPr>
                        <a:t>Vertriebskosten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Zuschlagssatz</a:t>
                      </a:r>
                      <a:r>
                        <a:rPr lang="de-DE" sz="1000" b="0" baseline="0" dirty="0">
                          <a:solidFill>
                            <a:srgbClr val="404040"/>
                          </a:solidFill>
                        </a:rPr>
                        <a:t> auf Herstellkosten</a:t>
                      </a:r>
                      <a:endParaRPr lang="de-DE" sz="1000" b="0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de-DE" sz="10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16340751"/>
                  </a:ext>
                </a:extLst>
              </a:tr>
              <a:tr h="302160">
                <a:tc>
                  <a:txBody>
                    <a:bodyPr/>
                    <a:lstStyle/>
                    <a:p>
                      <a:pPr marL="0" indent="0"/>
                      <a:r>
                        <a:rPr lang="de-DE" sz="1200" b="1" dirty="0">
                          <a:solidFill>
                            <a:srgbClr val="404040"/>
                          </a:solidFill>
                        </a:rPr>
                        <a:t>Selbstkosten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solidFill>
                            <a:srgbClr val="404040"/>
                          </a:solidFill>
                        </a:rPr>
                        <a:t>Summe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de-DE" sz="10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pSp>
        <p:nvGrpSpPr>
          <p:cNvPr id="3" name="Gruppieren 2"/>
          <p:cNvGrpSpPr/>
          <p:nvPr/>
        </p:nvGrpSpPr>
        <p:grpSpPr>
          <a:xfrm>
            <a:off x="4855539" y="2988082"/>
            <a:ext cx="3100347" cy="2851109"/>
            <a:chOff x="4855539" y="2988082"/>
            <a:chExt cx="3100347" cy="2851109"/>
          </a:xfrm>
        </p:grpSpPr>
        <p:sp>
          <p:nvSpPr>
            <p:cNvPr id="22" name="Text Box 3"/>
            <p:cNvSpPr txBox="1">
              <a:spLocks noChangeArrowheads="1"/>
            </p:cNvSpPr>
            <p:nvPr/>
          </p:nvSpPr>
          <p:spPr bwMode="auto">
            <a:xfrm>
              <a:off x="5125071" y="2988082"/>
              <a:ext cx="165102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kumimoji="1" lang="de-DE" sz="800" b="1" dirty="0">
                  <a:solidFill>
                    <a:srgbClr val="404040"/>
                  </a:solidFill>
                  <a:latin typeface="+mn-lt"/>
                </a:rPr>
                <a:t>Vorbereitende Tätigkeiten</a:t>
              </a:r>
              <a:br>
                <a:rPr kumimoji="1" lang="de-DE" sz="800" b="1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800" b="1" dirty="0">
                  <a:solidFill>
                    <a:srgbClr val="404040"/>
                  </a:solidFill>
                  <a:latin typeface="+mn-lt"/>
                </a:rPr>
                <a:t>(1)</a:t>
              </a:r>
            </a:p>
          </p:txBody>
        </p:sp>
        <p:sp>
          <p:nvSpPr>
            <p:cNvPr id="23" name="AutoShape 26"/>
            <p:cNvSpPr>
              <a:spLocks/>
            </p:cNvSpPr>
            <p:nvPr/>
          </p:nvSpPr>
          <p:spPr bwMode="auto">
            <a:xfrm rot="16200000">
              <a:off x="5795578" y="2587845"/>
              <a:ext cx="310012" cy="1966760"/>
            </a:xfrm>
            <a:prstGeom prst="rightBrace">
              <a:avLst>
                <a:gd name="adj1" fmla="val 35606"/>
                <a:gd name="adj2" fmla="val 50000"/>
              </a:avLst>
            </a:prstGeom>
            <a:noFill/>
            <a:ln w="12700">
              <a:solidFill>
                <a:srgbClr val="40404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4" name="Text Box 3"/>
            <p:cNvSpPr txBox="1">
              <a:spLocks noChangeArrowheads="1"/>
            </p:cNvSpPr>
            <p:nvPr/>
          </p:nvSpPr>
          <p:spPr bwMode="auto">
            <a:xfrm>
              <a:off x="6583394" y="2988082"/>
              <a:ext cx="1372492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kumimoji="1" lang="de-DE" sz="800" b="1" dirty="0">
                  <a:solidFill>
                    <a:srgbClr val="404040"/>
                  </a:solidFill>
                  <a:latin typeface="+mn-lt"/>
                </a:rPr>
                <a:t>Kalkulation durchführen</a:t>
              </a:r>
              <a:br>
                <a:rPr kumimoji="1" lang="de-DE" sz="800" b="1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800" b="1" dirty="0">
                  <a:solidFill>
                    <a:srgbClr val="404040"/>
                  </a:solidFill>
                  <a:latin typeface="+mn-lt"/>
                </a:rPr>
                <a:t>(2)</a:t>
              </a:r>
            </a:p>
          </p:txBody>
        </p:sp>
        <p:sp>
          <p:nvSpPr>
            <p:cNvPr id="29" name="Text Box 12"/>
            <p:cNvSpPr txBox="1">
              <a:spLocks noChangeArrowheads="1"/>
            </p:cNvSpPr>
            <p:nvPr/>
          </p:nvSpPr>
          <p:spPr bwMode="auto">
            <a:xfrm>
              <a:off x="7599865" y="3737141"/>
              <a:ext cx="227948" cy="246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pPr algn="ctr"/>
              <a:r>
                <a:rPr lang="de-DE" sz="1000" b="1" dirty="0">
                  <a:solidFill>
                    <a:srgbClr val="404040"/>
                  </a:solidFill>
                </a:rPr>
                <a:t>t</a:t>
              </a:r>
            </a:p>
          </p:txBody>
        </p:sp>
        <p:cxnSp>
          <p:nvCxnSpPr>
            <p:cNvPr id="30" name="Gerade Verbindung mit Pfeil 29"/>
            <p:cNvCxnSpPr/>
            <p:nvPr/>
          </p:nvCxnSpPr>
          <p:spPr>
            <a:xfrm>
              <a:off x="4967204" y="3857983"/>
              <a:ext cx="2691541" cy="0"/>
            </a:xfrm>
            <a:prstGeom prst="straightConnector1">
              <a:avLst/>
            </a:prstGeom>
            <a:noFill/>
            <a:ln w="12700">
              <a:solidFill>
                <a:srgbClr val="404040"/>
              </a:solidFill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31" name="Text Box 12"/>
            <p:cNvSpPr txBox="1">
              <a:spLocks noChangeArrowheads="1"/>
            </p:cNvSpPr>
            <p:nvPr/>
          </p:nvSpPr>
          <p:spPr bwMode="auto">
            <a:xfrm>
              <a:off x="4855539" y="3993701"/>
              <a:ext cx="811440" cy="46166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pPr algn="ctr"/>
              <a:r>
                <a:rPr lang="de-DE" sz="800" dirty="0">
                  <a:solidFill>
                    <a:srgbClr val="404040"/>
                  </a:solidFill>
                </a:rPr>
                <a:t>Entscheidung</a:t>
              </a:r>
              <a:br>
                <a:rPr lang="de-DE" sz="800" dirty="0">
                  <a:solidFill>
                    <a:srgbClr val="404040"/>
                  </a:solidFill>
                </a:rPr>
              </a:br>
              <a:r>
                <a:rPr lang="de-DE" sz="800" dirty="0">
                  <a:solidFill>
                    <a:srgbClr val="404040"/>
                  </a:solidFill>
                </a:rPr>
                <a:t>über</a:t>
              </a:r>
              <a:br>
                <a:rPr lang="de-DE" sz="800" dirty="0">
                  <a:solidFill>
                    <a:srgbClr val="404040"/>
                  </a:solidFill>
                </a:rPr>
              </a:br>
              <a:r>
                <a:rPr lang="de-DE" sz="800" dirty="0">
                  <a:solidFill>
                    <a:srgbClr val="404040"/>
                  </a:solidFill>
                </a:rPr>
                <a:t>Produktion</a:t>
              </a:r>
            </a:p>
          </p:txBody>
        </p:sp>
        <p:cxnSp>
          <p:nvCxnSpPr>
            <p:cNvPr id="32" name="Gerade Verbindung mit Pfeil 31"/>
            <p:cNvCxnSpPr/>
            <p:nvPr/>
          </p:nvCxnSpPr>
          <p:spPr>
            <a:xfrm flipV="1">
              <a:off x="5261259" y="3745282"/>
              <a:ext cx="0" cy="225403"/>
            </a:xfrm>
            <a:prstGeom prst="straightConnector1">
              <a:avLst/>
            </a:prstGeom>
            <a:noFill/>
            <a:ln w="12700">
              <a:solidFill>
                <a:srgbClr val="404040"/>
              </a:solidFill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Text Box 12"/>
            <p:cNvSpPr txBox="1">
              <a:spLocks noChangeArrowheads="1"/>
            </p:cNvSpPr>
            <p:nvPr/>
          </p:nvSpPr>
          <p:spPr bwMode="auto">
            <a:xfrm>
              <a:off x="5584690" y="3993701"/>
              <a:ext cx="700833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pPr algn="ctr"/>
              <a:r>
                <a:rPr lang="de-DE" sz="800" dirty="0">
                  <a:solidFill>
                    <a:srgbClr val="404040"/>
                  </a:solidFill>
                </a:rPr>
                <a:t>Stückliste</a:t>
              </a:r>
              <a:br>
                <a:rPr lang="de-DE" sz="800" dirty="0">
                  <a:solidFill>
                    <a:srgbClr val="404040"/>
                  </a:solidFill>
                </a:rPr>
              </a:br>
              <a:r>
                <a:rPr lang="de-DE" sz="800" dirty="0">
                  <a:solidFill>
                    <a:srgbClr val="404040"/>
                  </a:solidFill>
                </a:rPr>
                <a:t>Arbeitsplan</a:t>
              </a:r>
            </a:p>
          </p:txBody>
        </p:sp>
        <p:cxnSp>
          <p:nvCxnSpPr>
            <p:cNvPr id="34" name="Gerade Verbindung mit Pfeil 33"/>
            <p:cNvCxnSpPr/>
            <p:nvPr/>
          </p:nvCxnSpPr>
          <p:spPr>
            <a:xfrm flipV="1">
              <a:off x="5930831" y="3745282"/>
              <a:ext cx="0" cy="225403"/>
            </a:xfrm>
            <a:prstGeom prst="straightConnector1">
              <a:avLst/>
            </a:prstGeom>
            <a:noFill/>
            <a:ln w="12700">
              <a:solidFill>
                <a:srgbClr val="404040"/>
              </a:solidFill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6" name="Text Box 12"/>
            <p:cNvSpPr txBox="1">
              <a:spLocks noChangeArrowheads="1"/>
            </p:cNvSpPr>
            <p:nvPr/>
          </p:nvSpPr>
          <p:spPr bwMode="auto">
            <a:xfrm>
              <a:off x="6202433" y="3993701"/>
              <a:ext cx="780983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pPr algn="ctr"/>
              <a:r>
                <a:rPr lang="de-DE" sz="800" dirty="0" err="1">
                  <a:solidFill>
                    <a:srgbClr val="404040"/>
                  </a:solidFill>
                </a:rPr>
                <a:t>Kalk.schema</a:t>
              </a:r>
              <a:r>
                <a:rPr lang="de-DE" sz="800" dirty="0">
                  <a:solidFill>
                    <a:srgbClr val="404040"/>
                  </a:solidFill>
                </a:rPr>
                <a:t/>
              </a:r>
              <a:br>
                <a:rPr lang="de-DE" sz="800" dirty="0">
                  <a:solidFill>
                    <a:srgbClr val="404040"/>
                  </a:solidFill>
                </a:rPr>
              </a:br>
              <a:r>
                <a:rPr lang="de-DE" sz="800" dirty="0" err="1">
                  <a:solidFill>
                    <a:srgbClr val="404040"/>
                  </a:solidFill>
                </a:rPr>
                <a:t>Kalk.variante</a:t>
              </a:r>
              <a:endParaRPr lang="de-DE" sz="800" dirty="0">
                <a:solidFill>
                  <a:srgbClr val="404040"/>
                </a:solidFill>
              </a:endParaRPr>
            </a:p>
          </p:txBody>
        </p:sp>
        <p:cxnSp>
          <p:nvCxnSpPr>
            <p:cNvPr id="47" name="Gerade Verbindung mit Pfeil 46"/>
            <p:cNvCxnSpPr/>
            <p:nvPr/>
          </p:nvCxnSpPr>
          <p:spPr>
            <a:xfrm flipV="1">
              <a:off x="6600403" y="3745282"/>
              <a:ext cx="0" cy="225403"/>
            </a:xfrm>
            <a:prstGeom prst="straightConnector1">
              <a:avLst/>
            </a:prstGeom>
            <a:noFill/>
            <a:ln w="12700">
              <a:solidFill>
                <a:srgbClr val="404040"/>
              </a:solidFill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8" name="Text Box 12"/>
            <p:cNvSpPr txBox="1">
              <a:spLocks noChangeArrowheads="1"/>
            </p:cNvSpPr>
            <p:nvPr/>
          </p:nvSpPr>
          <p:spPr bwMode="auto">
            <a:xfrm>
              <a:off x="6899717" y="3993701"/>
              <a:ext cx="736099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pPr algn="ctr"/>
              <a:r>
                <a:rPr lang="de-DE" sz="800" dirty="0">
                  <a:solidFill>
                    <a:srgbClr val="404040"/>
                  </a:solidFill>
                </a:rPr>
                <a:t>Kalkulation</a:t>
              </a:r>
              <a:br>
                <a:rPr lang="de-DE" sz="800" dirty="0">
                  <a:solidFill>
                    <a:srgbClr val="404040"/>
                  </a:solidFill>
                </a:rPr>
              </a:br>
              <a:r>
                <a:rPr lang="de-DE" sz="800" dirty="0">
                  <a:solidFill>
                    <a:srgbClr val="404040"/>
                  </a:solidFill>
                </a:rPr>
                <a:t>durchführen</a:t>
              </a:r>
            </a:p>
          </p:txBody>
        </p:sp>
        <p:cxnSp>
          <p:nvCxnSpPr>
            <p:cNvPr id="49" name="Gerade Verbindung mit Pfeil 48"/>
            <p:cNvCxnSpPr/>
            <p:nvPr/>
          </p:nvCxnSpPr>
          <p:spPr>
            <a:xfrm flipV="1">
              <a:off x="7269976" y="3745282"/>
              <a:ext cx="0" cy="225403"/>
            </a:xfrm>
            <a:prstGeom prst="straightConnector1">
              <a:avLst/>
            </a:prstGeom>
            <a:noFill/>
            <a:ln w="12700">
              <a:solidFill>
                <a:srgbClr val="404040"/>
              </a:solidFill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" name="AutoShape 26"/>
            <p:cNvSpPr>
              <a:spLocks/>
            </p:cNvSpPr>
            <p:nvPr/>
          </p:nvSpPr>
          <p:spPr bwMode="auto">
            <a:xfrm rot="16200000">
              <a:off x="7114634" y="3238020"/>
              <a:ext cx="310012" cy="666412"/>
            </a:xfrm>
            <a:prstGeom prst="rightBrace">
              <a:avLst>
                <a:gd name="adj1" fmla="val 35606"/>
                <a:gd name="adj2" fmla="val 50000"/>
              </a:avLst>
            </a:prstGeom>
            <a:noFill/>
            <a:ln w="12700">
              <a:solidFill>
                <a:srgbClr val="40404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5375072" y="4469224"/>
              <a:ext cx="583813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pPr algn="ctr"/>
              <a:r>
                <a:rPr lang="de-DE" sz="800" dirty="0">
                  <a:solidFill>
                    <a:srgbClr val="404040"/>
                  </a:solidFill>
                </a:rPr>
                <a:t>Material-</a:t>
              </a:r>
              <a:br>
                <a:rPr lang="de-DE" sz="800" dirty="0">
                  <a:solidFill>
                    <a:srgbClr val="404040"/>
                  </a:solidFill>
                </a:rPr>
              </a:br>
              <a:r>
                <a:rPr lang="de-DE" sz="800" dirty="0">
                  <a:solidFill>
                    <a:srgbClr val="404040"/>
                  </a:solidFill>
                </a:rPr>
                <a:t>stamm</a:t>
              </a:r>
            </a:p>
          </p:txBody>
        </p:sp>
        <p:sp>
          <p:nvSpPr>
            <p:cNvPr id="26" name="Text Box 12"/>
            <p:cNvSpPr txBox="1">
              <a:spLocks noChangeArrowheads="1"/>
            </p:cNvSpPr>
            <p:nvPr/>
          </p:nvSpPr>
          <p:spPr bwMode="auto">
            <a:xfrm>
              <a:off x="5810119" y="5300334"/>
              <a:ext cx="11079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pPr algn="ctr"/>
              <a:r>
                <a:rPr lang="de-DE" sz="800" dirty="0">
                  <a:solidFill>
                    <a:srgbClr val="404040"/>
                  </a:solidFill>
                </a:rPr>
                <a:t>Als Standardpreis in</a:t>
              </a:r>
              <a:br>
                <a:rPr lang="de-DE" sz="800" dirty="0">
                  <a:solidFill>
                    <a:srgbClr val="404040"/>
                  </a:solidFill>
                </a:rPr>
              </a:br>
              <a:r>
                <a:rPr lang="de-DE" sz="800" dirty="0">
                  <a:solidFill>
                    <a:srgbClr val="404040"/>
                  </a:solidFill>
                </a:rPr>
                <a:t>den Materialstamm</a:t>
              </a:r>
            </a:p>
          </p:txBody>
        </p:sp>
        <p:sp>
          <p:nvSpPr>
            <p:cNvPr id="27" name="Text Box 12"/>
            <p:cNvSpPr txBox="1">
              <a:spLocks noChangeArrowheads="1"/>
            </p:cNvSpPr>
            <p:nvPr/>
          </p:nvSpPr>
          <p:spPr bwMode="auto">
            <a:xfrm>
              <a:off x="5947176" y="5623747"/>
              <a:ext cx="833883" cy="21544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pPr algn="ctr"/>
              <a:r>
                <a:rPr lang="de-DE" sz="800" b="1" dirty="0">
                  <a:solidFill>
                    <a:srgbClr val="404040"/>
                  </a:solidFill>
                </a:rPr>
                <a:t>(Übertrag) (3)</a:t>
              </a:r>
            </a:p>
          </p:txBody>
        </p:sp>
        <p:sp>
          <p:nvSpPr>
            <p:cNvPr id="28" name="Text Box 12"/>
            <p:cNvSpPr txBox="1">
              <a:spLocks noChangeArrowheads="1"/>
            </p:cNvSpPr>
            <p:nvPr/>
          </p:nvSpPr>
          <p:spPr bwMode="auto">
            <a:xfrm>
              <a:off x="6879679" y="5201711"/>
              <a:ext cx="776175" cy="21544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pPr algn="ctr"/>
              <a:r>
                <a:rPr lang="de-DE" sz="800" dirty="0">
                  <a:solidFill>
                    <a:srgbClr val="404040"/>
                  </a:solidFill>
                </a:rPr>
                <a:t>Selbstkosten</a:t>
              </a:r>
            </a:p>
          </p:txBody>
        </p:sp>
        <p:sp>
          <p:nvSpPr>
            <p:cNvPr id="51" name="Text Box 12"/>
            <p:cNvSpPr txBox="1">
              <a:spLocks noChangeArrowheads="1"/>
            </p:cNvSpPr>
            <p:nvPr/>
          </p:nvSpPr>
          <p:spPr bwMode="auto">
            <a:xfrm>
              <a:off x="6889297" y="4469224"/>
              <a:ext cx="756938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pPr algn="ctr"/>
              <a:r>
                <a:rPr lang="de-DE" sz="800" dirty="0">
                  <a:solidFill>
                    <a:srgbClr val="404040"/>
                  </a:solidFill>
                </a:rPr>
                <a:t>Mit Mengen-</a:t>
              </a:r>
              <a:br>
                <a:rPr lang="de-DE" sz="800" dirty="0">
                  <a:solidFill>
                    <a:srgbClr val="404040"/>
                  </a:solidFill>
                </a:rPr>
              </a:br>
              <a:r>
                <a:rPr lang="de-DE" sz="800" dirty="0" err="1">
                  <a:solidFill>
                    <a:srgbClr val="404040"/>
                  </a:solidFill>
                </a:rPr>
                <a:t>gerüst</a:t>
              </a:r>
              <a:endParaRPr lang="de-DE" sz="800" dirty="0">
                <a:solidFill>
                  <a:srgbClr val="404040"/>
                </a:solidFill>
              </a:endParaRPr>
            </a:p>
          </p:txBody>
        </p:sp>
        <p:sp>
          <p:nvSpPr>
            <p:cNvPr id="52" name="Pfeil nach unten 51"/>
            <p:cNvSpPr/>
            <p:nvPr/>
          </p:nvSpPr>
          <p:spPr>
            <a:xfrm>
              <a:off x="7209876" y="4885311"/>
              <a:ext cx="115781" cy="269646"/>
            </a:xfrm>
            <a:prstGeom prst="downArrow">
              <a:avLst/>
            </a:prstGeom>
            <a:noFill/>
            <a:ln w="12700"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cxnSp>
          <p:nvCxnSpPr>
            <p:cNvPr id="53" name="Gewinkelte Verbindung 52"/>
            <p:cNvCxnSpPr>
              <a:endCxn id="25" idx="2"/>
            </p:cNvCxnSpPr>
            <p:nvPr/>
          </p:nvCxnSpPr>
          <p:spPr>
            <a:xfrm rot="5400000" flipH="1">
              <a:off x="6365544" y="4109214"/>
              <a:ext cx="609377" cy="2006507"/>
            </a:xfrm>
            <a:prstGeom prst="bentConnector3">
              <a:avLst>
                <a:gd name="adj1" fmla="val -37514"/>
              </a:avLst>
            </a:prstGeom>
            <a:ln w="12700">
              <a:solidFill>
                <a:srgbClr val="404040"/>
              </a:solidFill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winkelter Verbinder 6"/>
            <p:cNvCxnSpPr>
              <a:stCxn id="31" idx="2"/>
              <a:endCxn id="25" idx="1"/>
            </p:cNvCxnSpPr>
            <p:nvPr/>
          </p:nvCxnSpPr>
          <p:spPr>
            <a:xfrm rot="16200000" flipH="1">
              <a:off x="5226598" y="4490026"/>
              <a:ext cx="183135" cy="113813"/>
            </a:xfrm>
            <a:prstGeom prst="bentConnector2">
              <a:avLst/>
            </a:prstGeom>
            <a:ln>
              <a:solidFill>
                <a:srgbClr val="404040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uppieren 58"/>
          <p:cNvGrpSpPr/>
          <p:nvPr/>
        </p:nvGrpSpPr>
        <p:grpSpPr>
          <a:xfrm>
            <a:off x="6880600" y="245092"/>
            <a:ext cx="916360" cy="383360"/>
            <a:chOff x="6880600" y="245092"/>
            <a:chExt cx="916360" cy="383360"/>
          </a:xfrm>
        </p:grpSpPr>
        <p:sp>
          <p:nvSpPr>
            <p:cNvPr id="60" name="Rechteck 59"/>
            <p:cNvSpPr/>
            <p:nvPr/>
          </p:nvSpPr>
          <p:spPr>
            <a:xfrm>
              <a:off x="7278228" y="245092"/>
              <a:ext cx="219574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Rechteck 60"/>
            <p:cNvSpPr/>
            <p:nvPr/>
          </p:nvSpPr>
          <p:spPr>
            <a:xfrm>
              <a:off x="6880600" y="245092"/>
              <a:ext cx="397628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sp>
          <p:nvSpPr>
            <p:cNvPr id="62" name="Rechteck 61"/>
            <p:cNvSpPr/>
            <p:nvPr/>
          </p:nvSpPr>
          <p:spPr>
            <a:xfrm>
              <a:off x="7497801" y="245092"/>
              <a:ext cx="299159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63" name="Grafik 62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8" name="Fußzeilenplatzhalt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766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hteck 26"/>
          <p:cNvSpPr/>
          <p:nvPr/>
        </p:nvSpPr>
        <p:spPr>
          <a:xfrm>
            <a:off x="1066264" y="3313632"/>
            <a:ext cx="972000" cy="20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rtlCol="0" anchor="t"/>
          <a:lstStyle/>
          <a:p>
            <a:r>
              <a:rPr lang="de-DE" sz="1600" b="1" dirty="0">
                <a:solidFill>
                  <a:srgbClr val="404040"/>
                </a:solidFill>
              </a:rPr>
              <a:t>SAP R/2</a:t>
            </a:r>
          </a:p>
          <a:p>
            <a:r>
              <a:rPr lang="de-DE" sz="1400" b="1" dirty="0">
                <a:solidFill>
                  <a:srgbClr val="404040"/>
                </a:solidFill>
              </a:rPr>
              <a:t>Mainframe</a:t>
            </a:r>
          </a:p>
          <a:p>
            <a:endParaRPr lang="de-DE" sz="1600" b="1" dirty="0">
              <a:solidFill>
                <a:srgbClr val="404040"/>
              </a:solidFill>
            </a:endParaRPr>
          </a:p>
          <a:p>
            <a:endParaRPr lang="de-DE" sz="600" b="1" dirty="0">
              <a:solidFill>
                <a:srgbClr val="404040"/>
              </a:solidFill>
            </a:endParaRPr>
          </a:p>
          <a:p>
            <a:pPr marL="88900" marR="0" lvl="0" indent="-88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5,1 Mio. € Umsatz</a:t>
            </a:r>
          </a:p>
          <a:p>
            <a:pPr marL="88900" marR="0" lvl="0" indent="-88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60 Mitarbeiter</a:t>
            </a:r>
          </a:p>
          <a:p>
            <a:pPr marL="88900" marR="0" lvl="0" indent="-88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50 Kunden in 2 Ländern</a:t>
            </a:r>
          </a:p>
        </p:txBody>
      </p:sp>
      <p:sp>
        <p:nvSpPr>
          <p:cNvPr id="29" name="Rechteck 28"/>
          <p:cNvSpPr/>
          <p:nvPr/>
        </p:nvSpPr>
        <p:spPr>
          <a:xfrm>
            <a:off x="48844" y="3601632"/>
            <a:ext cx="972000" cy="172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rtlCol="0" anchor="t"/>
          <a:lstStyle/>
          <a:p>
            <a:r>
              <a:rPr lang="de-DE" sz="1600" b="1" dirty="0">
                <a:solidFill>
                  <a:srgbClr val="404040"/>
                </a:solidFill>
              </a:rPr>
              <a:t>SAP R/1</a:t>
            </a:r>
          </a:p>
          <a:p>
            <a:endParaRPr lang="de-DE" sz="1600" b="1" dirty="0">
              <a:solidFill>
                <a:srgbClr val="404040"/>
              </a:solidFill>
            </a:endParaRPr>
          </a:p>
          <a:p>
            <a:endParaRPr lang="de-DE" sz="2000" b="1" dirty="0">
              <a:solidFill>
                <a:srgbClr val="404040"/>
              </a:solidFill>
            </a:endParaRPr>
          </a:p>
          <a:p>
            <a:endParaRPr lang="de-DE" sz="1600" b="1" dirty="0">
              <a:solidFill>
                <a:srgbClr val="404040"/>
              </a:solidFill>
            </a:endParaRPr>
          </a:p>
          <a:p>
            <a:pPr marL="88900" marR="0" lvl="0" indent="-88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0,3 Mio. € Umsatz</a:t>
            </a:r>
          </a:p>
          <a:p>
            <a:pPr marL="88900" marR="0" lvl="0" indent="-88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tabLst>
                <a:tab pos="179388" algn="l"/>
              </a:tabLst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9 Mitarbeiter</a:t>
            </a:r>
          </a:p>
        </p:txBody>
      </p:sp>
      <p:sp>
        <p:nvSpPr>
          <p:cNvPr id="30" name="Rechteck 29"/>
          <p:cNvSpPr/>
          <p:nvPr/>
        </p:nvSpPr>
        <p:spPr>
          <a:xfrm>
            <a:off x="3117168" y="2543232"/>
            <a:ext cx="1260000" cy="2786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rtlCol="0" anchor="t"/>
          <a:lstStyle/>
          <a:p>
            <a:r>
              <a:rPr lang="de-DE" sz="1550" b="1" dirty="0">
                <a:solidFill>
                  <a:srgbClr val="404040"/>
                </a:solidFill>
              </a:rPr>
              <a:t>mySAP.com</a:t>
            </a:r>
          </a:p>
          <a:p>
            <a:r>
              <a:rPr lang="de-DE" sz="1400" b="1" dirty="0" err="1">
                <a:solidFill>
                  <a:srgbClr val="404040"/>
                </a:solidFill>
              </a:rPr>
              <a:t>One</a:t>
            </a:r>
            <a:r>
              <a:rPr lang="de-DE" sz="1400" b="1" dirty="0">
                <a:solidFill>
                  <a:srgbClr val="404040"/>
                </a:solidFill>
              </a:rPr>
              <a:t>-</a:t>
            </a:r>
            <a:r>
              <a:rPr lang="de-DE" sz="1400" b="1" dirty="0" err="1">
                <a:solidFill>
                  <a:srgbClr val="404040"/>
                </a:solidFill>
              </a:rPr>
              <a:t>Step</a:t>
            </a:r>
            <a:r>
              <a:rPr lang="de-DE" sz="1400" b="1" dirty="0">
                <a:solidFill>
                  <a:srgbClr val="404040"/>
                </a:solidFill>
              </a:rPr>
              <a:t>-Business</a:t>
            </a:r>
          </a:p>
          <a:p>
            <a:endParaRPr lang="de-DE" sz="1400" b="1" dirty="0">
              <a:solidFill>
                <a:srgbClr val="404040"/>
              </a:solidFill>
            </a:endParaRPr>
          </a:p>
          <a:p>
            <a:endParaRPr lang="de-DE" sz="1400" b="1" dirty="0">
              <a:solidFill>
                <a:srgbClr val="404040"/>
              </a:solidFill>
            </a:endParaRPr>
          </a:p>
          <a:p>
            <a:endParaRPr lang="de-DE" sz="1400" b="1" dirty="0">
              <a:solidFill>
                <a:srgbClr val="404040"/>
              </a:solidFill>
            </a:endParaRPr>
          </a:p>
          <a:p>
            <a:endParaRPr lang="de-DE" sz="3600" b="1" dirty="0">
              <a:solidFill>
                <a:srgbClr val="404040"/>
              </a:solidFill>
            </a:endParaRPr>
          </a:p>
          <a:p>
            <a:pPr marL="88900" marR="0" lvl="0" indent="-88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6,3 Mrd. € Umsatz</a:t>
            </a:r>
          </a:p>
          <a:p>
            <a:pPr marL="88900" marR="0" lvl="0" indent="-88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25.000 Mitarbeiter</a:t>
            </a:r>
          </a:p>
          <a:p>
            <a:pPr marL="88900" marR="0" lvl="0" indent="-88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15.000 Kunden in 120 Ländern</a:t>
            </a:r>
          </a:p>
        </p:txBody>
      </p:sp>
      <p:sp>
        <p:nvSpPr>
          <p:cNvPr id="31" name="Rechteck 30"/>
          <p:cNvSpPr/>
          <p:nvPr/>
        </p:nvSpPr>
        <p:spPr>
          <a:xfrm>
            <a:off x="2091716" y="2989632"/>
            <a:ext cx="972000" cy="23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rtlCol="0" anchor="t"/>
          <a:lstStyle/>
          <a:p>
            <a:r>
              <a:rPr lang="de-DE" sz="1600" b="1" dirty="0">
                <a:solidFill>
                  <a:srgbClr val="404040"/>
                </a:solidFill>
              </a:rPr>
              <a:t>SAP R/3</a:t>
            </a:r>
          </a:p>
          <a:p>
            <a:r>
              <a:rPr lang="de-DE" sz="1400" b="1" dirty="0">
                <a:solidFill>
                  <a:srgbClr val="404040"/>
                </a:solidFill>
              </a:rPr>
              <a:t>Client Server</a:t>
            </a:r>
          </a:p>
          <a:p>
            <a:endParaRPr lang="de-DE" sz="1900" b="1" dirty="0">
              <a:solidFill>
                <a:srgbClr val="404040"/>
              </a:solidFill>
            </a:endParaRPr>
          </a:p>
          <a:p>
            <a:pPr marL="88900" marR="0" lvl="0" indent="-88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424 Mio. € Umsatz</a:t>
            </a:r>
          </a:p>
          <a:p>
            <a:pPr marL="88900" marR="0" lvl="0" indent="-88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3.200 Mitarbeiter</a:t>
            </a:r>
          </a:p>
          <a:p>
            <a:pPr marL="88900" marR="0" lvl="0" indent="-88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2.800 Kunden in 35 Ländern</a:t>
            </a:r>
          </a:p>
        </p:txBody>
      </p:sp>
      <p:sp>
        <p:nvSpPr>
          <p:cNvPr id="32" name="Rechteck 31"/>
          <p:cNvSpPr/>
          <p:nvPr/>
        </p:nvSpPr>
        <p:spPr>
          <a:xfrm>
            <a:off x="4430620" y="1945632"/>
            <a:ext cx="1260000" cy="338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rtlCol="0" anchor="t"/>
          <a:lstStyle/>
          <a:p>
            <a:r>
              <a:rPr lang="de-DE" sz="1600" b="1" dirty="0">
                <a:solidFill>
                  <a:srgbClr val="404040"/>
                </a:solidFill>
              </a:rPr>
              <a:t>SAP </a:t>
            </a:r>
          </a:p>
          <a:p>
            <a:r>
              <a:rPr lang="de-DE" sz="1600" b="1" dirty="0">
                <a:solidFill>
                  <a:srgbClr val="404040"/>
                </a:solidFill>
              </a:rPr>
              <a:t>Business Suite, SAP NetWeaver </a:t>
            </a:r>
          </a:p>
          <a:p>
            <a:r>
              <a:rPr lang="de-DE" sz="1600" b="1" dirty="0">
                <a:solidFill>
                  <a:srgbClr val="404040"/>
                </a:solidFill>
              </a:rPr>
              <a:t>Enterprise SOA</a:t>
            </a:r>
          </a:p>
          <a:p>
            <a:r>
              <a:rPr lang="de-DE" sz="1100" b="1" dirty="0">
                <a:solidFill>
                  <a:srgbClr val="404040"/>
                </a:solidFill>
              </a:rPr>
              <a:t>(service-</a:t>
            </a:r>
            <a:r>
              <a:rPr lang="de-DE" sz="1100" b="1" dirty="0" err="1">
                <a:solidFill>
                  <a:srgbClr val="404040"/>
                </a:solidFill>
              </a:rPr>
              <a:t>oriented</a:t>
            </a:r>
            <a:r>
              <a:rPr lang="de-DE" sz="1100" b="1" dirty="0">
                <a:solidFill>
                  <a:srgbClr val="404040"/>
                </a:solidFill>
              </a:rPr>
              <a:t> </a:t>
            </a:r>
            <a:r>
              <a:rPr lang="de-DE" sz="1100" b="1" dirty="0" err="1">
                <a:solidFill>
                  <a:srgbClr val="404040"/>
                </a:solidFill>
              </a:rPr>
              <a:t>architecture</a:t>
            </a:r>
            <a:r>
              <a:rPr lang="de-DE" sz="1100" b="1" dirty="0">
                <a:solidFill>
                  <a:srgbClr val="404040"/>
                </a:solidFill>
              </a:rPr>
              <a:t>)</a:t>
            </a:r>
          </a:p>
          <a:p>
            <a:endParaRPr lang="de-DE" sz="1600" b="1" dirty="0">
              <a:solidFill>
                <a:srgbClr val="404040"/>
              </a:solidFill>
            </a:endParaRPr>
          </a:p>
          <a:p>
            <a:endParaRPr lang="de-DE" sz="1600" b="1" dirty="0">
              <a:solidFill>
                <a:srgbClr val="404040"/>
              </a:solidFill>
            </a:endParaRPr>
          </a:p>
          <a:p>
            <a:endParaRPr lang="de-DE" sz="1100" b="1" dirty="0">
              <a:solidFill>
                <a:srgbClr val="404040"/>
              </a:solidFill>
            </a:endParaRPr>
          </a:p>
          <a:p>
            <a:pPr marL="88900" marR="0" lvl="0" indent="-88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9,4 Mrd. € Umsatz</a:t>
            </a:r>
          </a:p>
          <a:p>
            <a:pPr marL="88900" marR="0" lvl="0" indent="-88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39.300 Mitarbeiter</a:t>
            </a:r>
          </a:p>
          <a:p>
            <a:pPr marL="88900" marR="0" lvl="0" indent="-88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38.000 Kunden in über 120 Ländern</a:t>
            </a:r>
          </a:p>
          <a:p>
            <a:endParaRPr lang="de-DE" sz="1400" b="1" dirty="0">
              <a:solidFill>
                <a:srgbClr val="404040"/>
              </a:solidFill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5744072" y="1409232"/>
            <a:ext cx="1260000" cy="3920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rtlCol="0" anchor="t"/>
          <a:lstStyle/>
          <a:p>
            <a:r>
              <a:rPr lang="de-DE" sz="1600" b="1" dirty="0">
                <a:solidFill>
                  <a:srgbClr val="404040"/>
                </a:solidFill>
              </a:rPr>
              <a:t>SAP S/4HANA</a:t>
            </a:r>
          </a:p>
          <a:p>
            <a:endParaRPr lang="de-DE" sz="1600" b="1" dirty="0">
              <a:solidFill>
                <a:srgbClr val="404040"/>
              </a:solidFill>
            </a:endParaRPr>
          </a:p>
          <a:p>
            <a:endParaRPr lang="de-DE" sz="1600" b="1" dirty="0">
              <a:solidFill>
                <a:srgbClr val="404040"/>
              </a:solidFill>
            </a:endParaRPr>
          </a:p>
          <a:p>
            <a:endParaRPr lang="de-DE" sz="1600" b="1" dirty="0">
              <a:solidFill>
                <a:srgbClr val="404040"/>
              </a:solidFill>
            </a:endParaRPr>
          </a:p>
          <a:p>
            <a:endParaRPr lang="de-DE" sz="1600" b="1" dirty="0">
              <a:solidFill>
                <a:srgbClr val="404040"/>
              </a:solidFill>
            </a:endParaRPr>
          </a:p>
          <a:p>
            <a:endParaRPr lang="de-DE" sz="1700" b="1" dirty="0">
              <a:solidFill>
                <a:srgbClr val="404040"/>
              </a:solidFill>
            </a:endParaRPr>
          </a:p>
          <a:p>
            <a:endParaRPr lang="de-DE" sz="1400" b="1" dirty="0">
              <a:solidFill>
                <a:srgbClr val="404040"/>
              </a:solidFill>
            </a:endParaRPr>
          </a:p>
          <a:p>
            <a:endParaRPr lang="de-DE" sz="1600" b="1" dirty="0">
              <a:solidFill>
                <a:srgbClr val="404040"/>
              </a:solidFill>
            </a:endParaRPr>
          </a:p>
          <a:p>
            <a:endParaRPr lang="de-DE" sz="1400" b="1" dirty="0">
              <a:solidFill>
                <a:srgbClr val="404040"/>
              </a:solidFill>
            </a:endParaRPr>
          </a:p>
          <a:p>
            <a:endParaRPr lang="de-DE" sz="1400" b="1" dirty="0">
              <a:solidFill>
                <a:srgbClr val="404040"/>
              </a:solidFill>
            </a:endParaRPr>
          </a:p>
          <a:p>
            <a:endParaRPr lang="de-DE" sz="600" b="1" dirty="0">
              <a:solidFill>
                <a:srgbClr val="404040"/>
              </a:solidFill>
            </a:endParaRPr>
          </a:p>
          <a:p>
            <a:pPr marL="88900" marR="0" lvl="0" indent="-88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16,2 Mrd. € Umsatz</a:t>
            </a:r>
          </a:p>
          <a:p>
            <a:pPr marL="88900" marR="0" lvl="0" indent="-88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64.400 Mitarbeiter</a:t>
            </a:r>
          </a:p>
          <a:p>
            <a:pPr marL="88900" marR="0" lvl="0" indent="-889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232.000 Kunden </a:t>
            </a:r>
            <a:r>
              <a:rPr lang="de-DE" sz="1000" b="1" dirty="0">
                <a:solidFill>
                  <a:srgbClr val="404040"/>
                </a:solidFill>
                <a:latin typeface="Arial"/>
                <a:cs typeface="Arial"/>
              </a:rPr>
              <a:t>in über 180 </a:t>
            </a: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Ländern</a:t>
            </a:r>
          </a:p>
          <a:p>
            <a:endParaRPr lang="de-DE" sz="1600" b="1" dirty="0">
              <a:solidFill>
                <a:srgbClr val="404040"/>
              </a:solidFill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Historische Entwicklung (2/2)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51" name="Textfeld 50"/>
          <p:cNvSpPr txBox="1"/>
          <p:nvPr/>
        </p:nvSpPr>
        <p:spPr>
          <a:xfrm>
            <a:off x="6219825" y="6431233"/>
            <a:ext cx="15668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Quelle: </a:t>
            </a:r>
            <a:r>
              <a:rPr lang="de-DE" sz="900" dirty="0">
                <a:latin typeface="+mn-lt"/>
                <a:hlinkClick r:id="rId2"/>
              </a:rPr>
              <a:t>www.sap.com</a:t>
            </a:r>
            <a:endParaRPr lang="de-DE" sz="900" dirty="0">
              <a:latin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 dirty="0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xmlns="" id="{6A264EFE-8E5C-4199-9604-6E367D5E2209}"/>
              </a:ext>
            </a:extLst>
          </p:cNvPr>
          <p:cNvSpPr/>
          <p:nvPr/>
        </p:nvSpPr>
        <p:spPr>
          <a:xfrm>
            <a:off x="7052284" y="743232"/>
            <a:ext cx="2041399" cy="4586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rtlCol="0" anchor="t"/>
          <a:lstStyle/>
          <a:p>
            <a:r>
              <a:rPr lang="de-DE" sz="1600" b="1" dirty="0">
                <a:solidFill>
                  <a:srgbClr val="404040"/>
                </a:solidFill>
              </a:rPr>
              <a:t>Heute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85725" marR="0" lvl="0" indent="-857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27,5 Mrd. € Umsatz</a:t>
            </a:r>
          </a:p>
          <a:p>
            <a:pPr marL="85725" marR="0" lvl="0" indent="-857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tabLst/>
              <a:defRPr/>
            </a:pPr>
            <a:r>
              <a:rPr lang="de-DE" sz="1000" b="1" dirty="0">
                <a:solidFill>
                  <a:srgbClr val="404040"/>
                </a:solidFill>
                <a:latin typeface="Arial"/>
                <a:cs typeface="Arial"/>
              </a:rPr>
              <a:t>101.000 Mitarbeiter</a:t>
            </a:r>
          </a:p>
          <a:p>
            <a:pPr marL="85725" indent="-85725">
              <a:spcBef>
                <a:spcPts val="600"/>
              </a:spcBef>
              <a:buFont typeface="Wingdings" panose="05000000000000000000" pitchFamily="2" charset="2"/>
              <a:buChar char="w"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440.000 Kunden </a:t>
            </a:r>
            <a:b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</a:t>
            </a:r>
            <a:r>
              <a:rPr lang="de-DE" sz="1000" b="1" dirty="0">
                <a:solidFill>
                  <a:srgbClr val="404040"/>
                </a:solidFill>
                <a:latin typeface="Arial"/>
                <a:cs typeface="Arial"/>
              </a:rPr>
              <a:t> über 180 </a:t>
            </a: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Ländern</a:t>
            </a:r>
          </a:p>
        </p:txBody>
      </p:sp>
      <p:graphicFrame>
        <p:nvGraphicFramePr>
          <p:cNvPr id="49" name="Diagramm 48">
            <a:extLst>
              <a:ext uri="{FF2B5EF4-FFF2-40B4-BE49-F238E27FC236}">
                <a16:creationId xmlns:a16="http://schemas.microsoft.com/office/drawing/2014/main" xmlns="" id="{00E3DBAB-4D61-483B-A1AF-4A481D4C0A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2389594"/>
              </p:ext>
            </p:extLst>
          </p:nvPr>
        </p:nvGraphicFramePr>
        <p:xfrm>
          <a:off x="7152307" y="1601934"/>
          <a:ext cx="1884226" cy="242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Pfeil nach rechts 33"/>
          <p:cNvSpPr/>
          <p:nvPr/>
        </p:nvSpPr>
        <p:spPr>
          <a:xfrm>
            <a:off x="0" y="5138468"/>
            <a:ext cx="9143999" cy="725932"/>
          </a:xfrm>
          <a:prstGeom prst="rightArrow">
            <a:avLst/>
          </a:prstGeom>
          <a:gradFill flip="none" rotWithShape="1">
            <a:gsLst>
              <a:gs pos="57084">
                <a:schemeClr val="accent2"/>
              </a:gs>
              <a:gs pos="0">
                <a:srgbClr val="5CA0FA"/>
              </a:gs>
              <a:gs pos="100000">
                <a:schemeClr val="accent2"/>
              </a:gs>
            </a:gsLst>
            <a:lin ang="0" scaled="1"/>
            <a:tileRect/>
          </a:gra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-27132" y="5350974"/>
            <a:ext cx="11239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chemeClr val="bg1"/>
                </a:solidFill>
                <a:latin typeface="+mn-lt"/>
              </a:rPr>
              <a:t>1972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2011132" y="5350974"/>
            <a:ext cx="11239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chemeClr val="bg1"/>
                </a:solidFill>
                <a:latin typeface="+mn-lt"/>
              </a:rPr>
              <a:t>1992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990288" y="5350974"/>
            <a:ext cx="11239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chemeClr val="bg1"/>
                </a:solidFill>
                <a:latin typeface="+mn-lt"/>
              </a:rPr>
              <a:t>1979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3155402" y="5350974"/>
            <a:ext cx="1183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chemeClr val="bg1"/>
                </a:solidFill>
                <a:latin typeface="+mn-lt"/>
              </a:rPr>
              <a:t>1999/2000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5914268" y="5350974"/>
            <a:ext cx="914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chemeClr val="bg1"/>
                </a:solidFill>
                <a:latin typeface="+mn-lt"/>
              </a:rPr>
              <a:t>2015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4521117" y="5350974"/>
            <a:ext cx="111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chemeClr val="bg1"/>
                </a:solidFill>
                <a:latin typeface="+mn-lt"/>
              </a:rPr>
              <a:t>2005/2006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4FEE02FC-51D8-4170-904E-354D42488772}"/>
              </a:ext>
            </a:extLst>
          </p:cNvPr>
          <p:cNvSpPr txBox="1"/>
          <p:nvPr/>
        </p:nvSpPr>
        <p:spPr>
          <a:xfrm>
            <a:off x="7615818" y="5350974"/>
            <a:ext cx="914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chemeClr val="bg1"/>
                </a:solidFill>
                <a:latin typeface="+mn-lt"/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71457087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5"/>
          <p:cNvSpPr>
            <a:spLocks noChangeArrowheads="1"/>
          </p:cNvSpPr>
          <p:nvPr/>
        </p:nvSpPr>
        <p:spPr bwMode="auto">
          <a:xfrm>
            <a:off x="0" y="2263530"/>
            <a:ext cx="9144000" cy="381482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marL="285750" indent="-285750" algn="ctr" eaLnBrk="0" hangingPunct="0">
              <a:buFont typeface="Wingdings" panose="05000000000000000000" pitchFamily="2" charset="2"/>
              <a:buChar char="w"/>
            </a:pPr>
            <a:endParaRPr kumimoji="1" lang="de-DE" sz="1400" b="1" dirty="0">
              <a:latin typeface="+mn-lt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Produktkalkulation: Die Durchführung erfolgt in 5 Schritten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SAP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Friedl/Pedell (2017), S. 97 ff.</a:t>
            </a:r>
          </a:p>
        </p:txBody>
      </p:sp>
      <p:sp>
        <p:nvSpPr>
          <p:cNvPr id="54" name="Richtungspfeil 53"/>
          <p:cNvSpPr/>
          <p:nvPr/>
        </p:nvSpPr>
        <p:spPr>
          <a:xfrm>
            <a:off x="271940" y="1649905"/>
            <a:ext cx="1824672" cy="457200"/>
          </a:xfrm>
          <a:prstGeom prst="homePlat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/>
              <a:t>Materialeinzelkosten</a:t>
            </a:r>
          </a:p>
          <a:p>
            <a:pPr algn="ctr"/>
            <a:r>
              <a:rPr lang="de-DE" sz="1100" dirty="0"/>
              <a:t>bestimmen</a:t>
            </a:r>
          </a:p>
        </p:txBody>
      </p:sp>
      <p:sp>
        <p:nvSpPr>
          <p:cNvPr id="55" name="Eingekerbter Richtungspfeil 11"/>
          <p:cNvSpPr/>
          <p:nvPr/>
        </p:nvSpPr>
        <p:spPr>
          <a:xfrm>
            <a:off x="2009776" y="1649905"/>
            <a:ext cx="1824672" cy="457200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chemeClr val="bg1"/>
                </a:solidFill>
              </a:rPr>
              <a:t>Fertigungseinzel-kosten bestimmen</a:t>
            </a:r>
          </a:p>
        </p:txBody>
      </p:sp>
      <p:sp>
        <p:nvSpPr>
          <p:cNvPr id="56" name="Eingekerbter Richtungspfeil 12"/>
          <p:cNvSpPr/>
          <p:nvPr/>
        </p:nvSpPr>
        <p:spPr>
          <a:xfrm>
            <a:off x="5485448" y="1649905"/>
            <a:ext cx="1824672" cy="457200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chemeClr val="bg1"/>
                </a:solidFill>
              </a:rPr>
              <a:t>Echte Produkt-kalkulation</a:t>
            </a:r>
          </a:p>
        </p:txBody>
      </p:sp>
      <p:sp>
        <p:nvSpPr>
          <p:cNvPr id="57" name="Eingekerbter Richtungspfeil 11"/>
          <p:cNvSpPr/>
          <p:nvPr/>
        </p:nvSpPr>
        <p:spPr>
          <a:xfrm>
            <a:off x="7223283" y="1649905"/>
            <a:ext cx="1824672" cy="457200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chemeClr val="bg1"/>
                </a:solidFill>
              </a:rPr>
              <a:t>Übernahme in Materialstamm</a:t>
            </a:r>
          </a:p>
        </p:txBody>
      </p:sp>
      <p:sp>
        <p:nvSpPr>
          <p:cNvPr id="62" name="Rectangle 3"/>
          <p:cNvSpPr txBox="1">
            <a:spLocks noChangeArrowheads="1"/>
          </p:cNvSpPr>
          <p:nvPr/>
        </p:nvSpPr>
        <p:spPr bwMode="auto">
          <a:xfrm>
            <a:off x="263528" y="2263530"/>
            <a:ext cx="1593848" cy="249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Anlage Materialstamm-sätze für Einsatzgüter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Anlage Materialstamm-sätze für Fertigprodukte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Anlage von Stücklisten</a:t>
            </a:r>
          </a:p>
        </p:txBody>
      </p:sp>
      <p:sp>
        <p:nvSpPr>
          <p:cNvPr id="63" name="Rectangle 3"/>
          <p:cNvSpPr txBox="1">
            <a:spLocks noChangeArrowheads="1"/>
          </p:cNvSpPr>
          <p:nvPr/>
        </p:nvSpPr>
        <p:spPr bwMode="auto">
          <a:xfrm>
            <a:off x="1981846" y="2263531"/>
            <a:ext cx="1593848" cy="2498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Anlage von Arbeitsplätzen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Anlage von Leistungsarten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Anlage von Verrechnungs-</a:t>
            </a:r>
            <a:r>
              <a:rPr lang="de-DE" sz="1200" dirty="0" err="1">
                <a:solidFill>
                  <a:srgbClr val="404040"/>
                </a:solidFill>
                <a:latin typeface="Arial" charset="0"/>
                <a:cs typeface="Arial" charset="0"/>
              </a:rPr>
              <a:t>kostenarten</a:t>
            </a:r>
            <a:endParaRPr lang="de-DE" sz="1200" dirty="0">
              <a:solidFill>
                <a:srgbClr val="404040"/>
              </a:solidFill>
              <a:latin typeface="Arial" charset="0"/>
              <a:cs typeface="Arial" charset="0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Anlage von Plantarifen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Anlage von Arbeitsplänen</a:t>
            </a:r>
          </a:p>
        </p:txBody>
      </p:sp>
      <p:sp>
        <p:nvSpPr>
          <p:cNvPr id="64" name="Rectangle 3"/>
          <p:cNvSpPr txBox="1">
            <a:spLocks noChangeArrowheads="1"/>
          </p:cNvSpPr>
          <p:nvPr/>
        </p:nvSpPr>
        <p:spPr bwMode="auto">
          <a:xfrm>
            <a:off x="3700164" y="2263531"/>
            <a:ext cx="1593848" cy="2498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Zuschlagsbasen definieren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Prozentuale Zuschlagssätze definieren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Entlastungen definieren</a:t>
            </a:r>
          </a:p>
        </p:txBody>
      </p:sp>
      <p:sp>
        <p:nvSpPr>
          <p:cNvPr id="65" name="Rectangle 3"/>
          <p:cNvSpPr txBox="1">
            <a:spLocks noChangeArrowheads="1"/>
          </p:cNvSpPr>
          <p:nvPr/>
        </p:nvSpPr>
        <p:spPr bwMode="auto">
          <a:xfrm>
            <a:off x="7180074" y="2263531"/>
            <a:ext cx="1637123" cy="2498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Freigabe der Erzeugnis-kalkulation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Vormerkung der Fortschreibung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Freigabe der Fortschreibung</a:t>
            </a:r>
          </a:p>
        </p:txBody>
      </p:sp>
      <p:sp>
        <p:nvSpPr>
          <p:cNvPr id="68" name="Eingekerbter Richtungspfeil 11"/>
          <p:cNvSpPr/>
          <p:nvPr/>
        </p:nvSpPr>
        <p:spPr>
          <a:xfrm>
            <a:off x="3747612" y="1649905"/>
            <a:ext cx="1824672" cy="457200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err="1">
                <a:solidFill>
                  <a:schemeClr val="bg1"/>
                </a:solidFill>
              </a:rPr>
              <a:t>Zuschlagskalku-lation</a:t>
            </a:r>
            <a:r>
              <a:rPr lang="de-DE" sz="1100" dirty="0">
                <a:solidFill>
                  <a:schemeClr val="bg1"/>
                </a:solidFill>
              </a:rPr>
              <a:t>  anlegen</a:t>
            </a:r>
          </a:p>
        </p:txBody>
      </p:sp>
      <p:sp>
        <p:nvSpPr>
          <p:cNvPr id="58" name="Ellipse 57"/>
          <p:cNvSpPr/>
          <p:nvPr/>
        </p:nvSpPr>
        <p:spPr>
          <a:xfrm>
            <a:off x="185986" y="1482714"/>
            <a:ext cx="216000" cy="2160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1</a:t>
            </a:r>
          </a:p>
        </p:txBody>
      </p:sp>
      <p:sp>
        <p:nvSpPr>
          <p:cNvPr id="59" name="Ellipse 58"/>
          <p:cNvSpPr/>
          <p:nvPr/>
        </p:nvSpPr>
        <p:spPr>
          <a:xfrm>
            <a:off x="1934508" y="1482714"/>
            <a:ext cx="216000" cy="2160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2</a:t>
            </a:r>
          </a:p>
        </p:txBody>
      </p:sp>
      <p:sp>
        <p:nvSpPr>
          <p:cNvPr id="60" name="Ellipse 59"/>
          <p:cNvSpPr/>
          <p:nvPr/>
        </p:nvSpPr>
        <p:spPr>
          <a:xfrm>
            <a:off x="5431552" y="1482714"/>
            <a:ext cx="216000" cy="2160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4</a:t>
            </a:r>
          </a:p>
        </p:txBody>
      </p:sp>
      <p:sp>
        <p:nvSpPr>
          <p:cNvPr id="61" name="Ellipse 60"/>
          <p:cNvSpPr/>
          <p:nvPr/>
        </p:nvSpPr>
        <p:spPr>
          <a:xfrm>
            <a:off x="3683030" y="1482714"/>
            <a:ext cx="216000" cy="2160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3</a:t>
            </a:r>
          </a:p>
        </p:txBody>
      </p:sp>
      <p:sp>
        <p:nvSpPr>
          <p:cNvPr id="69" name="Ellipse 68"/>
          <p:cNvSpPr/>
          <p:nvPr/>
        </p:nvSpPr>
        <p:spPr>
          <a:xfrm>
            <a:off x="7180074" y="1482714"/>
            <a:ext cx="216000" cy="2160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5</a:t>
            </a:r>
          </a:p>
        </p:txBody>
      </p:sp>
      <p:sp>
        <p:nvSpPr>
          <p:cNvPr id="70" name="Rectangle 3"/>
          <p:cNvSpPr txBox="1">
            <a:spLocks noChangeArrowheads="1"/>
          </p:cNvSpPr>
          <p:nvPr/>
        </p:nvSpPr>
        <p:spPr bwMode="auto">
          <a:xfrm>
            <a:off x="5418482" y="2263531"/>
            <a:ext cx="1637123" cy="2498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Kalkulation mit Mengengerüst</a:t>
            </a:r>
          </a:p>
        </p:txBody>
      </p:sp>
      <p:grpSp>
        <p:nvGrpSpPr>
          <p:cNvPr id="30" name="Gruppieren 29"/>
          <p:cNvGrpSpPr/>
          <p:nvPr/>
        </p:nvGrpSpPr>
        <p:grpSpPr>
          <a:xfrm>
            <a:off x="6880600" y="245092"/>
            <a:ext cx="916360" cy="383360"/>
            <a:chOff x="6880600" y="245092"/>
            <a:chExt cx="916360" cy="383360"/>
          </a:xfrm>
        </p:grpSpPr>
        <p:sp>
          <p:nvSpPr>
            <p:cNvPr id="31" name="Rechteck 30"/>
            <p:cNvSpPr/>
            <p:nvPr/>
          </p:nvSpPr>
          <p:spPr>
            <a:xfrm>
              <a:off x="7278228" y="245092"/>
              <a:ext cx="219574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6880600" y="245092"/>
              <a:ext cx="397628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sp>
          <p:nvSpPr>
            <p:cNvPr id="33" name="Rechteck 32"/>
            <p:cNvSpPr/>
            <p:nvPr/>
          </p:nvSpPr>
          <p:spPr>
            <a:xfrm>
              <a:off x="7497801" y="245092"/>
              <a:ext cx="299159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34" name="Grafik 33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1942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Produktkalkulation: Die Durchführung erfolgt in 5 Schritten –</a:t>
            </a:r>
          </a:p>
          <a:p>
            <a:r>
              <a:rPr lang="de-DE" dirty="0"/>
              <a:t>Materialeinzelkosten bestimmen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SAP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Friedl/Pedell (2017), S. 97 ff.</a:t>
            </a:r>
          </a:p>
        </p:txBody>
      </p:sp>
      <p:sp>
        <p:nvSpPr>
          <p:cNvPr id="29" name="Richtungspfeil 28"/>
          <p:cNvSpPr/>
          <p:nvPr/>
        </p:nvSpPr>
        <p:spPr>
          <a:xfrm>
            <a:off x="271940" y="1649905"/>
            <a:ext cx="1824672" cy="457200"/>
          </a:xfrm>
          <a:prstGeom prst="homePlat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/>
              <a:t>Materialeinzelkosten</a:t>
            </a:r>
          </a:p>
          <a:p>
            <a:pPr algn="ctr"/>
            <a:r>
              <a:rPr lang="de-DE" sz="1100" dirty="0"/>
              <a:t>bestimmen</a:t>
            </a:r>
          </a:p>
        </p:txBody>
      </p:sp>
      <p:sp>
        <p:nvSpPr>
          <p:cNvPr id="30" name="Eingekerbter Richtungspfeil 11"/>
          <p:cNvSpPr/>
          <p:nvPr/>
        </p:nvSpPr>
        <p:spPr>
          <a:xfrm>
            <a:off x="2009776" y="1649905"/>
            <a:ext cx="1824672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Fertigungseinzel-kosten bestimmen</a:t>
            </a:r>
          </a:p>
        </p:txBody>
      </p:sp>
      <p:sp>
        <p:nvSpPr>
          <p:cNvPr id="31" name="Eingekerbter Richtungspfeil 12"/>
          <p:cNvSpPr/>
          <p:nvPr/>
        </p:nvSpPr>
        <p:spPr>
          <a:xfrm>
            <a:off x="5485448" y="1649905"/>
            <a:ext cx="1824672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Echte Produkt-kalkulation</a:t>
            </a:r>
          </a:p>
        </p:txBody>
      </p:sp>
      <p:sp>
        <p:nvSpPr>
          <p:cNvPr id="32" name="Eingekerbter Richtungspfeil 11"/>
          <p:cNvSpPr/>
          <p:nvPr/>
        </p:nvSpPr>
        <p:spPr>
          <a:xfrm>
            <a:off x="7223283" y="1649905"/>
            <a:ext cx="1824672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Übernahme in Materialstamm</a:t>
            </a:r>
          </a:p>
        </p:txBody>
      </p:sp>
      <p:sp>
        <p:nvSpPr>
          <p:cNvPr id="33" name="Eingekerbter Richtungspfeil 11"/>
          <p:cNvSpPr/>
          <p:nvPr/>
        </p:nvSpPr>
        <p:spPr>
          <a:xfrm>
            <a:off x="3747612" y="1649905"/>
            <a:ext cx="1824672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err="1">
                <a:solidFill>
                  <a:srgbClr val="404040"/>
                </a:solidFill>
              </a:rPr>
              <a:t>Zuschlagskalku-lation</a:t>
            </a:r>
            <a:r>
              <a:rPr lang="de-DE" sz="1100" dirty="0">
                <a:solidFill>
                  <a:srgbClr val="404040"/>
                </a:solidFill>
              </a:rPr>
              <a:t>  anlegen</a:t>
            </a:r>
          </a:p>
        </p:txBody>
      </p:sp>
      <p:sp>
        <p:nvSpPr>
          <p:cNvPr id="34" name="Ellipse 33"/>
          <p:cNvSpPr/>
          <p:nvPr/>
        </p:nvSpPr>
        <p:spPr>
          <a:xfrm>
            <a:off x="185986" y="1482714"/>
            <a:ext cx="216000" cy="21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1</a:t>
            </a:r>
          </a:p>
        </p:txBody>
      </p:sp>
      <p:sp>
        <p:nvSpPr>
          <p:cNvPr id="35" name="Ellipse 34"/>
          <p:cNvSpPr/>
          <p:nvPr/>
        </p:nvSpPr>
        <p:spPr>
          <a:xfrm>
            <a:off x="1934508" y="1482714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2</a:t>
            </a:r>
          </a:p>
        </p:txBody>
      </p:sp>
      <p:sp>
        <p:nvSpPr>
          <p:cNvPr id="36" name="Ellipse 35"/>
          <p:cNvSpPr/>
          <p:nvPr/>
        </p:nvSpPr>
        <p:spPr>
          <a:xfrm>
            <a:off x="5431552" y="1482714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4</a:t>
            </a:r>
          </a:p>
        </p:txBody>
      </p:sp>
      <p:sp>
        <p:nvSpPr>
          <p:cNvPr id="39" name="Ellipse 38"/>
          <p:cNvSpPr/>
          <p:nvPr/>
        </p:nvSpPr>
        <p:spPr>
          <a:xfrm>
            <a:off x="3683030" y="1482714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3</a:t>
            </a:r>
          </a:p>
        </p:txBody>
      </p:sp>
      <p:sp>
        <p:nvSpPr>
          <p:cNvPr id="40" name="Ellipse 39"/>
          <p:cNvSpPr/>
          <p:nvPr/>
        </p:nvSpPr>
        <p:spPr>
          <a:xfrm>
            <a:off x="7180074" y="1482714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5</a:t>
            </a:r>
          </a:p>
        </p:txBody>
      </p:sp>
      <p:sp>
        <p:nvSpPr>
          <p:cNvPr id="44" name="Rectangle 3"/>
          <p:cNvSpPr txBox="1">
            <a:spLocks noChangeArrowheads="1"/>
          </p:cNvSpPr>
          <p:nvPr/>
        </p:nvSpPr>
        <p:spPr bwMode="auto">
          <a:xfrm>
            <a:off x="263528" y="2610692"/>
            <a:ext cx="3570920" cy="3194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Anlage Materialstammsätze für Einsatzgüter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Bezeichnung: HXX, TXX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Materialart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Anlage Materialstammsätze für Fertigprodukte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Bezeichnung: AXX, BXX, CXX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Materialart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Bewertungsklasse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Preis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Etc.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Verknüpfung von Einsatzgütern und Endprodukten über Stücklisten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4700882" y="3091805"/>
            <a:ext cx="4260237" cy="2392279"/>
            <a:chOff x="4614199" y="3378768"/>
            <a:chExt cx="4260237" cy="2392279"/>
          </a:xfrm>
          <a:effectLst/>
        </p:grpSpPr>
        <p:sp>
          <p:nvSpPr>
            <p:cNvPr id="47" name="Text Box 3"/>
            <p:cNvSpPr txBox="1">
              <a:spLocks noChangeArrowheads="1"/>
            </p:cNvSpPr>
            <p:nvPr/>
          </p:nvSpPr>
          <p:spPr bwMode="auto">
            <a:xfrm>
              <a:off x="4614199" y="3378768"/>
              <a:ext cx="1967205" cy="2769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1200" dirty="0">
                  <a:solidFill>
                    <a:srgbClr val="404040"/>
                  </a:solidFill>
                  <a:latin typeface="+mn-lt"/>
                </a:rPr>
                <a:t>Menge:  Stückliste:    AXX</a:t>
              </a:r>
            </a:p>
          </p:txBody>
        </p:sp>
        <p:sp>
          <p:nvSpPr>
            <p:cNvPr id="48" name="Text Box 12"/>
            <p:cNvSpPr txBox="1">
              <a:spLocks noChangeArrowheads="1"/>
            </p:cNvSpPr>
            <p:nvPr/>
          </p:nvSpPr>
          <p:spPr bwMode="auto">
            <a:xfrm>
              <a:off x="4614199" y="4528329"/>
              <a:ext cx="2122859" cy="2769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r>
                <a:rPr lang="de-DE" dirty="0">
                  <a:solidFill>
                    <a:srgbClr val="404040"/>
                  </a:solidFill>
                </a:rPr>
                <a:t>Bewertung:  Materialstamm:</a:t>
              </a:r>
            </a:p>
          </p:txBody>
        </p:sp>
        <p:sp>
          <p:nvSpPr>
            <p:cNvPr id="49" name="AutoShape 26"/>
            <p:cNvSpPr>
              <a:spLocks/>
            </p:cNvSpPr>
            <p:nvPr/>
          </p:nvSpPr>
          <p:spPr bwMode="auto">
            <a:xfrm>
              <a:off x="7060002" y="3378768"/>
              <a:ext cx="310012" cy="2381852"/>
            </a:xfrm>
            <a:prstGeom prst="rightBrace">
              <a:avLst>
                <a:gd name="adj1" fmla="val 35606"/>
                <a:gd name="adj2" fmla="val 50000"/>
              </a:avLst>
            </a:prstGeom>
            <a:noFill/>
            <a:ln w="9525">
              <a:solidFill>
                <a:srgbClr val="40404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50" name="Text Box 25"/>
            <p:cNvSpPr txBox="1">
              <a:spLocks noChangeArrowheads="1"/>
            </p:cNvSpPr>
            <p:nvPr/>
          </p:nvSpPr>
          <p:spPr bwMode="auto">
            <a:xfrm>
              <a:off x="7350179" y="4437555"/>
              <a:ext cx="1524257" cy="2769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r>
                <a:rPr lang="de-DE" dirty="0">
                  <a:solidFill>
                    <a:srgbClr val="404040"/>
                  </a:solidFill>
                </a:rPr>
                <a:t>1 </a:t>
              </a:r>
              <a:r>
                <a:rPr lang="de-DE" dirty="0">
                  <a:solidFill>
                    <a:srgbClr val="404040"/>
                  </a:solidFill>
                  <a:sym typeface="Symbol" pitchFamily="18" charset="2"/>
                </a:rPr>
                <a:t> 4,- + 2  2,- = 8,-</a:t>
              </a:r>
            </a:p>
          </p:txBody>
        </p:sp>
        <p:sp>
          <p:nvSpPr>
            <p:cNvPr id="79" name="Line 13"/>
            <p:cNvSpPr>
              <a:spLocks noChangeShapeType="1"/>
            </p:cNvSpPr>
            <p:nvPr/>
          </p:nvSpPr>
          <p:spPr bwMode="auto">
            <a:xfrm>
              <a:off x="5500260" y="4951929"/>
              <a:ext cx="0" cy="792000"/>
            </a:xfrm>
            <a:prstGeom prst="line">
              <a:avLst/>
            </a:prstGeom>
            <a:noFill/>
            <a:ln w="9525">
              <a:solidFill>
                <a:srgbClr val="40404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80" name="Line 15"/>
            <p:cNvSpPr>
              <a:spLocks noChangeShapeType="1"/>
            </p:cNvSpPr>
            <p:nvPr/>
          </p:nvSpPr>
          <p:spPr bwMode="auto">
            <a:xfrm>
              <a:off x="6283010" y="4968620"/>
              <a:ext cx="0" cy="792000"/>
            </a:xfrm>
            <a:prstGeom prst="line">
              <a:avLst/>
            </a:prstGeom>
            <a:noFill/>
            <a:ln w="9525">
              <a:solidFill>
                <a:srgbClr val="40404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81" name="Line 17"/>
            <p:cNvSpPr>
              <a:spLocks noChangeShapeType="1"/>
            </p:cNvSpPr>
            <p:nvPr/>
          </p:nvSpPr>
          <p:spPr bwMode="auto">
            <a:xfrm>
              <a:off x="4670753" y="5211314"/>
              <a:ext cx="2376001" cy="0"/>
            </a:xfrm>
            <a:prstGeom prst="line">
              <a:avLst/>
            </a:prstGeom>
            <a:noFill/>
            <a:ln w="9525">
              <a:solidFill>
                <a:srgbClr val="40404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82" name="Line 19"/>
            <p:cNvSpPr>
              <a:spLocks noChangeShapeType="1"/>
            </p:cNvSpPr>
            <p:nvPr/>
          </p:nvSpPr>
          <p:spPr bwMode="auto">
            <a:xfrm>
              <a:off x="4670753" y="5469914"/>
              <a:ext cx="2376001" cy="0"/>
            </a:xfrm>
            <a:prstGeom prst="line">
              <a:avLst/>
            </a:prstGeom>
            <a:noFill/>
            <a:ln w="9525">
              <a:solidFill>
                <a:srgbClr val="40404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92" name="Text Box 18"/>
            <p:cNvSpPr txBox="1">
              <a:spLocks noChangeArrowheads="1"/>
            </p:cNvSpPr>
            <p:nvPr/>
          </p:nvSpPr>
          <p:spPr bwMode="auto">
            <a:xfrm>
              <a:off x="4614199" y="5202115"/>
              <a:ext cx="534121" cy="2769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r>
                <a:rPr lang="de-DE" dirty="0">
                  <a:solidFill>
                    <a:srgbClr val="404040"/>
                  </a:solidFill>
                </a:rPr>
                <a:t>Preis</a:t>
              </a:r>
            </a:p>
          </p:txBody>
        </p:sp>
        <p:sp>
          <p:nvSpPr>
            <p:cNvPr id="93" name="Text Box 20"/>
            <p:cNvSpPr txBox="1">
              <a:spLocks noChangeArrowheads="1"/>
            </p:cNvSpPr>
            <p:nvPr/>
          </p:nvSpPr>
          <p:spPr bwMode="auto">
            <a:xfrm>
              <a:off x="4614199" y="5494048"/>
              <a:ext cx="851606" cy="2769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r>
                <a:rPr lang="de-DE" dirty="0">
                  <a:solidFill>
                    <a:srgbClr val="404040"/>
                  </a:solidFill>
                </a:rPr>
                <a:t>Kostenart</a:t>
              </a:r>
            </a:p>
          </p:txBody>
        </p:sp>
        <p:sp>
          <p:nvSpPr>
            <p:cNvPr id="89" name="Text Box 14"/>
            <p:cNvSpPr txBox="1">
              <a:spLocks noChangeArrowheads="1"/>
            </p:cNvSpPr>
            <p:nvPr/>
          </p:nvSpPr>
          <p:spPr bwMode="auto">
            <a:xfrm>
              <a:off x="5643213" y="4943514"/>
              <a:ext cx="500458" cy="2769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r>
                <a:rPr lang="de-DE" dirty="0">
                  <a:solidFill>
                    <a:srgbClr val="404040"/>
                  </a:solidFill>
                </a:rPr>
                <a:t>HXX</a:t>
              </a:r>
            </a:p>
          </p:txBody>
        </p:sp>
        <p:sp>
          <p:nvSpPr>
            <p:cNvPr id="90" name="Text Box 21"/>
            <p:cNvSpPr txBox="1">
              <a:spLocks noChangeArrowheads="1"/>
            </p:cNvSpPr>
            <p:nvPr/>
          </p:nvSpPr>
          <p:spPr bwMode="auto">
            <a:xfrm>
              <a:off x="5707007" y="5202115"/>
              <a:ext cx="372870" cy="2769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r>
                <a:rPr lang="de-DE" dirty="0">
                  <a:solidFill>
                    <a:srgbClr val="404040"/>
                  </a:solidFill>
                </a:rPr>
                <a:t>2,-</a:t>
              </a:r>
            </a:p>
          </p:txBody>
        </p:sp>
        <p:sp>
          <p:nvSpPr>
            <p:cNvPr id="91" name="Text Box 23"/>
            <p:cNvSpPr txBox="1">
              <a:spLocks noChangeArrowheads="1"/>
            </p:cNvSpPr>
            <p:nvPr/>
          </p:nvSpPr>
          <p:spPr bwMode="auto">
            <a:xfrm>
              <a:off x="5547472" y="5494048"/>
              <a:ext cx="698037" cy="2769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r>
                <a:rPr lang="de-DE" dirty="0">
                  <a:solidFill>
                    <a:srgbClr val="404040"/>
                  </a:solidFill>
                </a:rPr>
                <a:t>400000</a:t>
              </a:r>
            </a:p>
          </p:txBody>
        </p:sp>
        <p:sp>
          <p:nvSpPr>
            <p:cNvPr id="86" name="Text Box 16"/>
            <p:cNvSpPr txBox="1">
              <a:spLocks noChangeArrowheads="1"/>
            </p:cNvSpPr>
            <p:nvPr/>
          </p:nvSpPr>
          <p:spPr bwMode="auto">
            <a:xfrm>
              <a:off x="6433979" y="4943514"/>
              <a:ext cx="484428" cy="2769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r>
                <a:rPr lang="de-DE" dirty="0">
                  <a:solidFill>
                    <a:srgbClr val="404040"/>
                  </a:solidFill>
                </a:rPr>
                <a:t>TXX</a:t>
              </a:r>
            </a:p>
          </p:txBody>
        </p:sp>
        <p:sp>
          <p:nvSpPr>
            <p:cNvPr id="87" name="Text Box 22"/>
            <p:cNvSpPr txBox="1">
              <a:spLocks noChangeArrowheads="1"/>
            </p:cNvSpPr>
            <p:nvPr/>
          </p:nvSpPr>
          <p:spPr bwMode="auto">
            <a:xfrm>
              <a:off x="6489758" y="5202115"/>
              <a:ext cx="372870" cy="2769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r>
                <a:rPr lang="de-DE" dirty="0">
                  <a:solidFill>
                    <a:srgbClr val="404040"/>
                  </a:solidFill>
                </a:rPr>
                <a:t>4,-</a:t>
              </a:r>
            </a:p>
          </p:txBody>
        </p:sp>
        <p:sp>
          <p:nvSpPr>
            <p:cNvPr id="88" name="Text Box 24"/>
            <p:cNvSpPr txBox="1">
              <a:spLocks noChangeArrowheads="1"/>
            </p:cNvSpPr>
            <p:nvPr/>
          </p:nvSpPr>
          <p:spPr bwMode="auto">
            <a:xfrm>
              <a:off x="6327175" y="5494048"/>
              <a:ext cx="698037" cy="2769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r>
                <a:rPr lang="de-DE" dirty="0">
                  <a:solidFill>
                    <a:srgbClr val="404040"/>
                  </a:solidFill>
                </a:rPr>
                <a:t>400000</a:t>
              </a:r>
            </a:p>
          </p:txBody>
        </p:sp>
        <p:sp>
          <p:nvSpPr>
            <p:cNvPr id="71" name="Line 4"/>
            <p:cNvSpPr>
              <a:spLocks noChangeShapeType="1"/>
            </p:cNvSpPr>
            <p:nvPr/>
          </p:nvSpPr>
          <p:spPr bwMode="auto">
            <a:xfrm>
              <a:off x="6318015" y="3606493"/>
              <a:ext cx="0" cy="304800"/>
            </a:xfrm>
            <a:prstGeom prst="line">
              <a:avLst/>
            </a:prstGeom>
            <a:noFill/>
            <a:ln w="9525">
              <a:solidFill>
                <a:srgbClr val="40404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72" name="Line 5"/>
            <p:cNvSpPr>
              <a:spLocks noChangeShapeType="1"/>
            </p:cNvSpPr>
            <p:nvPr/>
          </p:nvSpPr>
          <p:spPr bwMode="auto">
            <a:xfrm>
              <a:off x="5708415" y="3911293"/>
              <a:ext cx="1219200" cy="0"/>
            </a:xfrm>
            <a:prstGeom prst="line">
              <a:avLst/>
            </a:prstGeom>
            <a:noFill/>
            <a:ln w="9525">
              <a:solidFill>
                <a:srgbClr val="40404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73" name="Line 6"/>
            <p:cNvSpPr>
              <a:spLocks noChangeShapeType="1"/>
            </p:cNvSpPr>
            <p:nvPr/>
          </p:nvSpPr>
          <p:spPr bwMode="auto">
            <a:xfrm>
              <a:off x="5708415" y="3911293"/>
              <a:ext cx="0" cy="304800"/>
            </a:xfrm>
            <a:prstGeom prst="line">
              <a:avLst/>
            </a:prstGeom>
            <a:noFill/>
            <a:ln w="9525">
              <a:solidFill>
                <a:srgbClr val="40404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74" name="Line 7"/>
            <p:cNvSpPr>
              <a:spLocks noChangeShapeType="1"/>
            </p:cNvSpPr>
            <p:nvPr/>
          </p:nvSpPr>
          <p:spPr bwMode="auto">
            <a:xfrm>
              <a:off x="6927615" y="3911293"/>
              <a:ext cx="0" cy="304800"/>
            </a:xfrm>
            <a:prstGeom prst="line">
              <a:avLst/>
            </a:prstGeom>
            <a:noFill/>
            <a:ln w="9525">
              <a:solidFill>
                <a:srgbClr val="40404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75" name="Text Box 8"/>
            <p:cNvSpPr txBox="1">
              <a:spLocks noChangeArrowheads="1"/>
            </p:cNvSpPr>
            <p:nvPr/>
          </p:nvSpPr>
          <p:spPr bwMode="auto">
            <a:xfrm>
              <a:off x="5463940" y="4184343"/>
              <a:ext cx="500458" cy="2769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r>
                <a:rPr lang="de-DE" dirty="0">
                  <a:solidFill>
                    <a:srgbClr val="404040"/>
                  </a:solidFill>
                </a:rPr>
                <a:t>HXX</a:t>
              </a:r>
            </a:p>
          </p:txBody>
        </p:sp>
        <p:sp>
          <p:nvSpPr>
            <p:cNvPr id="76" name="Text Box 9"/>
            <p:cNvSpPr txBox="1">
              <a:spLocks noChangeArrowheads="1"/>
            </p:cNvSpPr>
            <p:nvPr/>
          </p:nvSpPr>
          <p:spPr bwMode="auto">
            <a:xfrm>
              <a:off x="6686315" y="4184343"/>
              <a:ext cx="484428" cy="2769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r>
                <a:rPr lang="de-DE" dirty="0">
                  <a:solidFill>
                    <a:srgbClr val="404040"/>
                  </a:solidFill>
                </a:rPr>
                <a:t>TXX</a:t>
              </a:r>
            </a:p>
          </p:txBody>
        </p:sp>
        <p:sp>
          <p:nvSpPr>
            <p:cNvPr id="77" name="Text Box 10"/>
            <p:cNvSpPr txBox="1">
              <a:spLocks noChangeAspect="1" noChangeArrowheads="1"/>
            </p:cNvSpPr>
            <p:nvPr/>
          </p:nvSpPr>
          <p:spPr bwMode="auto">
            <a:xfrm>
              <a:off x="5768165" y="3866842"/>
              <a:ext cx="380860" cy="40011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r>
                <a:rPr kumimoji="1" lang="de-DE" sz="2000" dirty="0">
                  <a:solidFill>
                    <a:srgbClr val="404040"/>
                  </a:solidFill>
                  <a:sym typeface="Monotype Sorts" pitchFamily="2" charset="2"/>
                </a:rPr>
                <a:t></a:t>
              </a:r>
              <a:endParaRPr kumimoji="1" lang="de-DE" sz="1400" dirty="0">
                <a:solidFill>
                  <a:srgbClr val="404040"/>
                </a:solidFill>
              </a:endParaRPr>
            </a:p>
          </p:txBody>
        </p:sp>
        <p:sp>
          <p:nvSpPr>
            <p:cNvPr id="78" name="Text Box 11"/>
            <p:cNvSpPr txBox="1">
              <a:spLocks noChangeAspect="1" noChangeArrowheads="1"/>
            </p:cNvSpPr>
            <p:nvPr/>
          </p:nvSpPr>
          <p:spPr bwMode="auto">
            <a:xfrm>
              <a:off x="6492065" y="3866842"/>
              <a:ext cx="380860" cy="40011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r>
                <a:rPr kumimoji="1" lang="de-DE" sz="2000" dirty="0">
                  <a:solidFill>
                    <a:srgbClr val="404040"/>
                  </a:solidFill>
                  <a:sym typeface="Monotype Sorts" pitchFamily="2" charset="2"/>
                </a:rPr>
                <a:t></a:t>
              </a:r>
              <a:endParaRPr kumimoji="1" lang="de-DE" sz="1400" dirty="0">
                <a:solidFill>
                  <a:srgbClr val="404040"/>
                </a:solidFill>
                <a:sym typeface="Monotype Sorts" pitchFamily="2" charset="2"/>
              </a:endParaRPr>
            </a:p>
          </p:txBody>
        </p:sp>
        <p:sp>
          <p:nvSpPr>
            <p:cNvPr id="53" name="Bogen 52"/>
            <p:cNvSpPr/>
            <p:nvPr/>
          </p:nvSpPr>
          <p:spPr>
            <a:xfrm>
              <a:off x="6318015" y="4049404"/>
              <a:ext cx="1159810" cy="813111"/>
            </a:xfrm>
            <a:prstGeom prst="arc">
              <a:avLst/>
            </a:prstGeom>
            <a:ln>
              <a:solidFill>
                <a:srgbClr val="40404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66" name="Bogen 65"/>
            <p:cNvSpPr/>
            <p:nvPr/>
          </p:nvSpPr>
          <p:spPr>
            <a:xfrm flipV="1">
              <a:off x="5891634" y="4049404"/>
              <a:ext cx="1804566" cy="1301874"/>
            </a:xfrm>
            <a:prstGeom prst="arc">
              <a:avLst/>
            </a:prstGeom>
            <a:ln>
              <a:solidFill>
                <a:srgbClr val="40404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404040"/>
                </a:solidFill>
              </a:endParaRPr>
            </a:p>
          </p:txBody>
        </p:sp>
      </p:grpSp>
      <p:sp>
        <p:nvSpPr>
          <p:cNvPr id="96" name="Rectangle 3"/>
          <p:cNvSpPr txBox="1">
            <a:spLocks noChangeArrowheads="1"/>
          </p:cNvSpPr>
          <p:nvPr/>
        </p:nvSpPr>
        <p:spPr bwMode="auto">
          <a:xfrm>
            <a:off x="4434365" y="2610692"/>
            <a:ext cx="4526754" cy="40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b="1" dirty="0">
                <a:solidFill>
                  <a:srgbClr val="404040"/>
                </a:solidFill>
                <a:latin typeface="Arial" charset="0"/>
                <a:cs typeface="Arial" charset="0"/>
              </a:rPr>
              <a:t>Systematik zur Bestimmung der MEK in SAP:</a:t>
            </a:r>
          </a:p>
        </p:txBody>
      </p:sp>
      <p:cxnSp>
        <p:nvCxnSpPr>
          <p:cNvPr id="9" name="Gerader Verbinder 8"/>
          <p:cNvCxnSpPr/>
          <p:nvPr/>
        </p:nvCxnSpPr>
        <p:spPr>
          <a:xfrm>
            <a:off x="0" y="2358899"/>
            <a:ext cx="9144000" cy="0"/>
          </a:xfrm>
          <a:prstGeom prst="line">
            <a:avLst/>
          </a:prstGeom>
          <a:ln w="127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uppieren 61"/>
          <p:cNvGrpSpPr/>
          <p:nvPr/>
        </p:nvGrpSpPr>
        <p:grpSpPr>
          <a:xfrm>
            <a:off x="6880600" y="245092"/>
            <a:ext cx="916360" cy="383360"/>
            <a:chOff x="6880600" y="245092"/>
            <a:chExt cx="916360" cy="383360"/>
          </a:xfrm>
        </p:grpSpPr>
        <p:sp>
          <p:nvSpPr>
            <p:cNvPr id="63" name="Rechteck 62"/>
            <p:cNvSpPr/>
            <p:nvPr/>
          </p:nvSpPr>
          <p:spPr>
            <a:xfrm>
              <a:off x="7278228" y="245092"/>
              <a:ext cx="219574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Rechteck 63"/>
            <p:cNvSpPr/>
            <p:nvPr/>
          </p:nvSpPr>
          <p:spPr>
            <a:xfrm>
              <a:off x="6880600" y="245092"/>
              <a:ext cx="397628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sp>
          <p:nvSpPr>
            <p:cNvPr id="65" name="Rechteck 64"/>
            <p:cNvSpPr/>
            <p:nvPr/>
          </p:nvSpPr>
          <p:spPr>
            <a:xfrm>
              <a:off x="7497801" y="245092"/>
              <a:ext cx="299159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68" name="Grafik 67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75951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Produktkalkulation: Die Durchführung erfolgt in 5 Schritten –</a:t>
            </a:r>
          </a:p>
          <a:p>
            <a:r>
              <a:rPr lang="de-DE" dirty="0"/>
              <a:t>Fertigungseinzelkosten bestimmen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SAP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Friedl/Pedell (2017), S. 97 ff.</a:t>
            </a:r>
          </a:p>
        </p:txBody>
      </p:sp>
      <p:sp>
        <p:nvSpPr>
          <p:cNvPr id="29" name="Richtungspfeil 28"/>
          <p:cNvSpPr/>
          <p:nvPr/>
        </p:nvSpPr>
        <p:spPr>
          <a:xfrm>
            <a:off x="271940" y="1649905"/>
            <a:ext cx="1824672" cy="457200"/>
          </a:xfrm>
          <a:prstGeom prst="homePlate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Materialeinzelkosten</a:t>
            </a:r>
          </a:p>
          <a:p>
            <a:pPr algn="ctr"/>
            <a:r>
              <a:rPr lang="de-DE" sz="1100" dirty="0">
                <a:solidFill>
                  <a:srgbClr val="404040"/>
                </a:solidFill>
              </a:rPr>
              <a:t>bestimmen</a:t>
            </a:r>
          </a:p>
        </p:txBody>
      </p:sp>
      <p:sp>
        <p:nvSpPr>
          <p:cNvPr id="30" name="Eingekerbter Richtungspfeil 11"/>
          <p:cNvSpPr/>
          <p:nvPr/>
        </p:nvSpPr>
        <p:spPr>
          <a:xfrm>
            <a:off x="2009776" y="1649905"/>
            <a:ext cx="1824672" cy="457200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/>
              <a:t>Fertigungseinzel-kosten bestimmen</a:t>
            </a:r>
          </a:p>
        </p:txBody>
      </p:sp>
      <p:sp>
        <p:nvSpPr>
          <p:cNvPr id="31" name="Eingekerbter Richtungspfeil 12"/>
          <p:cNvSpPr/>
          <p:nvPr/>
        </p:nvSpPr>
        <p:spPr>
          <a:xfrm>
            <a:off x="5485448" y="1649905"/>
            <a:ext cx="1824672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Echte Produkt-kalkulation</a:t>
            </a:r>
          </a:p>
        </p:txBody>
      </p:sp>
      <p:sp>
        <p:nvSpPr>
          <p:cNvPr id="32" name="Eingekerbter Richtungspfeil 11"/>
          <p:cNvSpPr/>
          <p:nvPr/>
        </p:nvSpPr>
        <p:spPr>
          <a:xfrm>
            <a:off x="7223283" y="1649905"/>
            <a:ext cx="1824672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Übernahme in Materialstamm</a:t>
            </a:r>
          </a:p>
        </p:txBody>
      </p:sp>
      <p:sp>
        <p:nvSpPr>
          <p:cNvPr id="33" name="Eingekerbter Richtungspfeil 11"/>
          <p:cNvSpPr/>
          <p:nvPr/>
        </p:nvSpPr>
        <p:spPr>
          <a:xfrm>
            <a:off x="3747612" y="1649905"/>
            <a:ext cx="1824672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err="1">
                <a:solidFill>
                  <a:srgbClr val="404040"/>
                </a:solidFill>
              </a:rPr>
              <a:t>Zuschlagskalku-lation</a:t>
            </a:r>
            <a:r>
              <a:rPr lang="de-DE" sz="1100" dirty="0">
                <a:solidFill>
                  <a:srgbClr val="404040"/>
                </a:solidFill>
              </a:rPr>
              <a:t>  anlegen</a:t>
            </a:r>
          </a:p>
        </p:txBody>
      </p:sp>
      <p:sp>
        <p:nvSpPr>
          <p:cNvPr id="34" name="Ellipse 33"/>
          <p:cNvSpPr/>
          <p:nvPr/>
        </p:nvSpPr>
        <p:spPr>
          <a:xfrm>
            <a:off x="185986" y="1482714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1</a:t>
            </a:r>
          </a:p>
        </p:txBody>
      </p:sp>
      <p:sp>
        <p:nvSpPr>
          <p:cNvPr id="35" name="Ellipse 34"/>
          <p:cNvSpPr/>
          <p:nvPr/>
        </p:nvSpPr>
        <p:spPr>
          <a:xfrm>
            <a:off x="1934508" y="1482714"/>
            <a:ext cx="216000" cy="21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2</a:t>
            </a:r>
          </a:p>
        </p:txBody>
      </p:sp>
      <p:sp>
        <p:nvSpPr>
          <p:cNvPr id="36" name="Ellipse 35"/>
          <p:cNvSpPr/>
          <p:nvPr/>
        </p:nvSpPr>
        <p:spPr>
          <a:xfrm>
            <a:off x="5431552" y="1482714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4</a:t>
            </a:r>
          </a:p>
        </p:txBody>
      </p:sp>
      <p:sp>
        <p:nvSpPr>
          <p:cNvPr id="39" name="Ellipse 38"/>
          <p:cNvSpPr/>
          <p:nvPr/>
        </p:nvSpPr>
        <p:spPr>
          <a:xfrm>
            <a:off x="3683030" y="1482714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3</a:t>
            </a:r>
          </a:p>
        </p:txBody>
      </p:sp>
      <p:sp>
        <p:nvSpPr>
          <p:cNvPr id="40" name="Ellipse 39"/>
          <p:cNvSpPr/>
          <p:nvPr/>
        </p:nvSpPr>
        <p:spPr>
          <a:xfrm>
            <a:off x="7180074" y="1482714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5</a:t>
            </a: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263528" y="2610692"/>
            <a:ext cx="3570920" cy="3194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Anlage Verrechnungskostenarten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Anlage Leistungsarten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Pflege Plantarif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Anlage Arbeitsplatz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Anlage Arbeitspläne</a:t>
            </a:r>
          </a:p>
        </p:txBody>
      </p:sp>
      <p:cxnSp>
        <p:nvCxnSpPr>
          <p:cNvPr id="26" name="Gerader Verbinder 25"/>
          <p:cNvCxnSpPr/>
          <p:nvPr/>
        </p:nvCxnSpPr>
        <p:spPr>
          <a:xfrm>
            <a:off x="0" y="2358899"/>
            <a:ext cx="9144000" cy="0"/>
          </a:xfrm>
          <a:prstGeom prst="line">
            <a:avLst/>
          </a:prstGeom>
          <a:ln w="127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3"/>
          <p:cNvSpPr txBox="1">
            <a:spLocks noChangeArrowheads="1"/>
          </p:cNvSpPr>
          <p:nvPr/>
        </p:nvSpPr>
        <p:spPr bwMode="auto">
          <a:xfrm>
            <a:off x="4434365" y="2610692"/>
            <a:ext cx="4494628" cy="40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b="1" dirty="0">
                <a:solidFill>
                  <a:srgbClr val="404040"/>
                </a:solidFill>
                <a:latin typeface="Arial" charset="0"/>
                <a:cs typeface="Arial" charset="0"/>
              </a:rPr>
              <a:t>Grundsätzliche Möglichkeit des Anlegens von Arbeitsplätzen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4776478" y="3091805"/>
            <a:ext cx="4184641" cy="2640412"/>
            <a:chOff x="4510212" y="3275783"/>
            <a:chExt cx="4184641" cy="2640412"/>
          </a:xfrm>
          <a:effectLst/>
        </p:grpSpPr>
        <p:sp>
          <p:nvSpPr>
            <p:cNvPr id="42" name="Text Box 5"/>
            <p:cNvSpPr txBox="1">
              <a:spLocks noChangeArrowheads="1"/>
            </p:cNvSpPr>
            <p:nvPr/>
          </p:nvSpPr>
          <p:spPr bwMode="auto">
            <a:xfrm>
              <a:off x="4568179" y="3275783"/>
              <a:ext cx="999485" cy="276999"/>
            </a:xfrm>
            <a:prstGeom prst="rect">
              <a:avLst/>
            </a:prstGeom>
            <a:noFill/>
            <a:ln w="9525">
              <a:solidFill>
                <a:srgbClr val="40404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1200" dirty="0">
                  <a:solidFill>
                    <a:srgbClr val="404040"/>
                  </a:solidFill>
                  <a:latin typeface="+mn-lt"/>
                </a:rPr>
                <a:t>Arbeitsplatz</a:t>
              </a:r>
            </a:p>
          </p:txBody>
        </p:sp>
        <p:sp>
          <p:nvSpPr>
            <p:cNvPr id="44" name="Text Box 14"/>
            <p:cNvSpPr txBox="1">
              <a:spLocks noChangeArrowheads="1"/>
            </p:cNvSpPr>
            <p:nvPr/>
          </p:nvSpPr>
          <p:spPr bwMode="auto">
            <a:xfrm>
              <a:off x="5188788" y="3867983"/>
              <a:ext cx="652167" cy="2769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1200" dirty="0">
                  <a:solidFill>
                    <a:srgbClr val="404040"/>
                  </a:solidFill>
                  <a:latin typeface="+mn-lt"/>
                </a:rPr>
                <a:t>direkte</a:t>
              </a:r>
            </a:p>
          </p:txBody>
        </p:sp>
        <p:sp>
          <p:nvSpPr>
            <p:cNvPr id="46" name="Text Box 28"/>
            <p:cNvSpPr txBox="1">
              <a:spLocks noChangeArrowheads="1"/>
            </p:cNvSpPr>
            <p:nvPr/>
          </p:nvSpPr>
          <p:spPr bwMode="auto">
            <a:xfrm>
              <a:off x="6027919" y="3968383"/>
              <a:ext cx="1028264" cy="276999"/>
            </a:xfrm>
            <a:prstGeom prst="rect">
              <a:avLst/>
            </a:prstGeom>
            <a:noFill/>
            <a:ln w="9525">
              <a:solidFill>
                <a:srgbClr val="40404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1200">
                  <a:solidFill>
                    <a:srgbClr val="404040"/>
                  </a:solidFill>
                  <a:latin typeface="+mn-lt"/>
                </a:rPr>
                <a:t>Kostenstelle</a:t>
              </a:r>
            </a:p>
          </p:txBody>
        </p:sp>
        <p:sp>
          <p:nvSpPr>
            <p:cNvPr id="47" name="Text Box 30"/>
            <p:cNvSpPr txBox="1">
              <a:spLocks noChangeArrowheads="1"/>
            </p:cNvSpPr>
            <p:nvPr/>
          </p:nvSpPr>
          <p:spPr bwMode="auto">
            <a:xfrm>
              <a:off x="6946206" y="5034069"/>
              <a:ext cx="1716521" cy="646331"/>
            </a:xfrm>
            <a:prstGeom prst="rect">
              <a:avLst/>
            </a:prstGeom>
            <a:noFill/>
            <a:ln w="9525">
              <a:solidFill>
                <a:srgbClr val="40404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r>
                <a:rPr kumimoji="1" lang="de-DE" sz="1200" dirty="0">
                  <a:solidFill>
                    <a:srgbClr val="404040"/>
                  </a:solidFill>
                  <a:latin typeface="+mn-lt"/>
                </a:rPr>
                <a:t>LA anlegen</a:t>
              </a:r>
            </a:p>
            <a:p>
              <a:pPr marL="360363" lvl="1" eaLnBrk="0" hangingPunct="0"/>
              <a:endParaRPr kumimoji="1" lang="de-DE" sz="1200" dirty="0">
                <a:solidFill>
                  <a:srgbClr val="404040"/>
                </a:solidFill>
                <a:latin typeface="+mn-lt"/>
              </a:endParaRPr>
            </a:p>
            <a:p>
              <a:pPr marL="360363" lvl="1" eaLnBrk="0" hangingPunct="0"/>
              <a:r>
                <a:rPr kumimoji="1" lang="de-DE" sz="1200" dirty="0" err="1">
                  <a:solidFill>
                    <a:srgbClr val="404040"/>
                  </a:solidFill>
                  <a:latin typeface="+mn-lt"/>
                </a:rPr>
                <a:t>Verr</a:t>
              </a:r>
              <a:r>
                <a:rPr kumimoji="1" lang="de-DE" sz="1200" dirty="0">
                  <a:solidFill>
                    <a:srgbClr val="404040"/>
                  </a:solidFill>
                  <a:latin typeface="+mn-lt"/>
                </a:rPr>
                <a:t>.-KA anlegen</a:t>
              </a:r>
            </a:p>
          </p:txBody>
        </p:sp>
        <p:sp>
          <p:nvSpPr>
            <p:cNvPr id="48" name="Text Box 31"/>
            <p:cNvSpPr txBox="1">
              <a:spLocks noChangeArrowheads="1"/>
            </p:cNvSpPr>
            <p:nvPr/>
          </p:nvSpPr>
          <p:spPr bwMode="auto">
            <a:xfrm>
              <a:off x="5106208" y="5070710"/>
              <a:ext cx="1656000" cy="2769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r>
                <a:rPr kumimoji="1" lang="de-DE" sz="1200" dirty="0">
                  <a:solidFill>
                    <a:srgbClr val="404040"/>
                  </a:solidFill>
                  <a:latin typeface="+mn-lt"/>
                </a:rPr>
                <a:t>Direkte Kopplung (A)</a:t>
              </a:r>
            </a:p>
          </p:txBody>
        </p:sp>
        <p:sp>
          <p:nvSpPr>
            <p:cNvPr id="49" name="Text Box 34"/>
            <p:cNvSpPr txBox="1">
              <a:spLocks noChangeArrowheads="1"/>
            </p:cNvSpPr>
            <p:nvPr/>
          </p:nvSpPr>
          <p:spPr bwMode="auto">
            <a:xfrm>
              <a:off x="4510212" y="5454530"/>
              <a:ext cx="2598977" cy="46166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r>
                <a:rPr kumimoji="1" lang="de-DE" sz="1200" dirty="0">
                  <a:solidFill>
                    <a:srgbClr val="404040"/>
                  </a:solidFill>
                  <a:latin typeface="+mn-lt"/>
                </a:rPr>
                <a:t>Indirekter Bezug zwischen</a:t>
              </a:r>
              <a:br>
                <a:rPr kumimoji="1" lang="de-DE" sz="12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1200" dirty="0">
                  <a:solidFill>
                    <a:srgbClr val="404040"/>
                  </a:solidFill>
                  <a:latin typeface="+mn-lt"/>
                </a:rPr>
                <a:t>Arbeitsplatz und Leistungsart (LA)</a:t>
              </a:r>
            </a:p>
          </p:txBody>
        </p:sp>
        <p:cxnSp>
          <p:nvCxnSpPr>
            <p:cNvPr id="50" name="AutoShape 39"/>
            <p:cNvCxnSpPr>
              <a:cxnSpLocks noChangeShapeType="1"/>
              <a:stCxn id="46" idx="3"/>
              <a:endCxn id="47" idx="0"/>
            </p:cNvCxnSpPr>
            <p:nvPr/>
          </p:nvCxnSpPr>
          <p:spPr bwMode="auto">
            <a:xfrm>
              <a:off x="7056183" y="4106883"/>
              <a:ext cx="748284" cy="927186"/>
            </a:xfrm>
            <a:prstGeom prst="curvedConnector2">
              <a:avLst/>
            </a:prstGeom>
            <a:noFill/>
            <a:ln w="9525" cap="sq">
              <a:solidFill>
                <a:srgbClr val="404040"/>
              </a:solidFill>
              <a:round/>
              <a:headEnd type="none" w="sm" len="sm"/>
              <a:tailEnd type="triangle" w="med" len="med"/>
            </a:ln>
            <a:effectLst/>
          </p:spPr>
        </p:cxnSp>
        <p:sp>
          <p:nvSpPr>
            <p:cNvPr id="51" name="Line 40"/>
            <p:cNvSpPr>
              <a:spLocks noChangeShapeType="1"/>
            </p:cNvSpPr>
            <p:nvPr/>
          </p:nvSpPr>
          <p:spPr bwMode="auto">
            <a:xfrm>
              <a:off x="5069979" y="4106883"/>
              <a:ext cx="950004" cy="0"/>
            </a:xfrm>
            <a:prstGeom prst="line">
              <a:avLst/>
            </a:prstGeom>
            <a:noFill/>
            <a:ln w="9525" cap="sq">
              <a:solidFill>
                <a:srgbClr val="40404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de-DE" sz="1200">
                <a:latin typeface="+mn-lt"/>
              </a:endParaRPr>
            </a:p>
          </p:txBody>
        </p:sp>
        <p:sp>
          <p:nvSpPr>
            <p:cNvPr id="52" name="Line 41"/>
            <p:cNvSpPr>
              <a:spLocks noChangeShapeType="1"/>
            </p:cNvSpPr>
            <p:nvPr/>
          </p:nvSpPr>
          <p:spPr bwMode="auto">
            <a:xfrm>
              <a:off x="5069979" y="3553010"/>
              <a:ext cx="0" cy="553873"/>
            </a:xfrm>
            <a:prstGeom prst="line">
              <a:avLst/>
            </a:prstGeom>
            <a:noFill/>
            <a:ln w="9525" cap="sq">
              <a:solidFill>
                <a:srgbClr val="40404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de-DE" sz="1200">
                <a:latin typeface="+mn-lt"/>
              </a:endParaRPr>
            </a:p>
          </p:txBody>
        </p:sp>
        <p:sp>
          <p:nvSpPr>
            <p:cNvPr id="53" name="Line 42"/>
            <p:cNvSpPr>
              <a:spLocks noChangeShapeType="1"/>
            </p:cNvSpPr>
            <p:nvPr/>
          </p:nvSpPr>
          <p:spPr bwMode="auto">
            <a:xfrm>
              <a:off x="5001286" y="3553011"/>
              <a:ext cx="0" cy="1768421"/>
            </a:xfrm>
            <a:prstGeom prst="line">
              <a:avLst/>
            </a:prstGeom>
            <a:noFill/>
            <a:ln w="9525" cap="sq">
              <a:solidFill>
                <a:srgbClr val="40404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de-DE" sz="1200">
                <a:latin typeface="+mn-lt"/>
              </a:endParaRPr>
            </a:p>
          </p:txBody>
        </p:sp>
        <p:sp>
          <p:nvSpPr>
            <p:cNvPr id="54" name="Line 43"/>
            <p:cNvSpPr>
              <a:spLocks noChangeShapeType="1"/>
            </p:cNvSpPr>
            <p:nvPr/>
          </p:nvSpPr>
          <p:spPr bwMode="auto">
            <a:xfrm>
              <a:off x="5001286" y="5321432"/>
              <a:ext cx="1944920" cy="0"/>
            </a:xfrm>
            <a:prstGeom prst="line">
              <a:avLst/>
            </a:prstGeom>
            <a:noFill/>
            <a:ln w="9525" cap="sq">
              <a:solidFill>
                <a:srgbClr val="40404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de-DE" sz="1200">
                <a:latin typeface="+mn-lt"/>
              </a:endParaRPr>
            </a:p>
          </p:txBody>
        </p:sp>
        <p:sp>
          <p:nvSpPr>
            <p:cNvPr id="55" name="Line 44"/>
            <p:cNvSpPr>
              <a:spLocks noChangeShapeType="1"/>
            </p:cNvSpPr>
            <p:nvPr/>
          </p:nvSpPr>
          <p:spPr bwMode="auto">
            <a:xfrm>
              <a:off x="4795964" y="5469385"/>
              <a:ext cx="2150242" cy="0"/>
            </a:xfrm>
            <a:prstGeom prst="line">
              <a:avLst/>
            </a:prstGeom>
            <a:noFill/>
            <a:ln w="9525">
              <a:solidFill>
                <a:srgbClr val="404040"/>
              </a:solidFill>
              <a:prstDash val="dash"/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de-DE" sz="1200">
                <a:latin typeface="+mn-lt"/>
              </a:endParaRPr>
            </a:p>
          </p:txBody>
        </p:sp>
        <p:sp>
          <p:nvSpPr>
            <p:cNvPr id="56" name="Line 45"/>
            <p:cNvSpPr>
              <a:spLocks noChangeShapeType="1"/>
            </p:cNvSpPr>
            <p:nvPr/>
          </p:nvSpPr>
          <p:spPr bwMode="auto">
            <a:xfrm flipV="1">
              <a:off x="4795964" y="3553010"/>
              <a:ext cx="0" cy="1916374"/>
            </a:xfrm>
            <a:prstGeom prst="line">
              <a:avLst/>
            </a:prstGeom>
            <a:noFill/>
            <a:ln w="9525">
              <a:solidFill>
                <a:srgbClr val="404040"/>
              </a:solidFill>
              <a:prstDash val="dash"/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de-DE" sz="1200">
                <a:latin typeface="+mn-lt"/>
              </a:endParaRPr>
            </a:p>
          </p:txBody>
        </p:sp>
        <p:sp>
          <p:nvSpPr>
            <p:cNvPr id="57" name="Text Box 33"/>
            <p:cNvSpPr txBox="1">
              <a:spLocks noChangeArrowheads="1"/>
            </p:cNvSpPr>
            <p:nvPr/>
          </p:nvSpPr>
          <p:spPr bwMode="auto">
            <a:xfrm>
              <a:off x="7518401" y="4097745"/>
              <a:ext cx="1176452" cy="2769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eaLnBrk="0" hangingPunct="0">
                <a:defRPr kumimoji="1" sz="1200">
                  <a:latin typeface="+mn-lt"/>
                </a:defRPr>
              </a:lvl1pPr>
            </a:lstStyle>
            <a:p>
              <a:r>
                <a:rPr lang="de-DE" dirty="0">
                  <a:solidFill>
                    <a:srgbClr val="404040"/>
                  </a:solidFill>
                </a:rPr>
                <a:t>Plantarif direkt</a:t>
              </a:r>
            </a:p>
          </p:txBody>
        </p:sp>
        <p:sp>
          <p:nvSpPr>
            <p:cNvPr id="58" name="Line 42"/>
            <p:cNvSpPr>
              <a:spLocks noChangeShapeType="1"/>
            </p:cNvSpPr>
            <p:nvPr/>
          </p:nvSpPr>
          <p:spPr bwMode="auto">
            <a:xfrm>
              <a:off x="7136946" y="5321432"/>
              <a:ext cx="0" cy="231644"/>
            </a:xfrm>
            <a:prstGeom prst="line">
              <a:avLst/>
            </a:prstGeom>
            <a:noFill/>
            <a:ln w="9525" cap="sq">
              <a:solidFill>
                <a:srgbClr val="40404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de-DE" sz="1200">
                <a:latin typeface="+mn-lt"/>
              </a:endParaRPr>
            </a:p>
          </p:txBody>
        </p:sp>
        <p:sp>
          <p:nvSpPr>
            <p:cNvPr id="59" name="Line 43"/>
            <p:cNvSpPr>
              <a:spLocks noChangeShapeType="1"/>
            </p:cNvSpPr>
            <p:nvPr/>
          </p:nvSpPr>
          <p:spPr bwMode="auto">
            <a:xfrm>
              <a:off x="7136946" y="5553076"/>
              <a:ext cx="229420" cy="0"/>
            </a:xfrm>
            <a:prstGeom prst="line">
              <a:avLst/>
            </a:prstGeom>
            <a:noFill/>
            <a:ln w="9525" cap="sq">
              <a:solidFill>
                <a:srgbClr val="40404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de-DE" sz="1200">
                <a:latin typeface="+mn-lt"/>
              </a:endParaRPr>
            </a:p>
          </p:txBody>
        </p:sp>
      </p:grpSp>
      <p:grpSp>
        <p:nvGrpSpPr>
          <p:cNvPr id="64" name="Gruppieren 63"/>
          <p:cNvGrpSpPr/>
          <p:nvPr/>
        </p:nvGrpSpPr>
        <p:grpSpPr>
          <a:xfrm>
            <a:off x="6880600" y="245092"/>
            <a:ext cx="916360" cy="383360"/>
            <a:chOff x="6880600" y="245092"/>
            <a:chExt cx="916360" cy="383360"/>
          </a:xfrm>
        </p:grpSpPr>
        <p:sp>
          <p:nvSpPr>
            <p:cNvPr id="65" name="Rechteck 64"/>
            <p:cNvSpPr/>
            <p:nvPr/>
          </p:nvSpPr>
          <p:spPr>
            <a:xfrm>
              <a:off x="7278228" y="245092"/>
              <a:ext cx="219574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Rechteck 65"/>
            <p:cNvSpPr/>
            <p:nvPr/>
          </p:nvSpPr>
          <p:spPr>
            <a:xfrm>
              <a:off x="6880600" y="245092"/>
              <a:ext cx="397628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sp>
          <p:nvSpPr>
            <p:cNvPr id="68" name="Rechteck 67"/>
            <p:cNvSpPr/>
            <p:nvPr/>
          </p:nvSpPr>
          <p:spPr>
            <a:xfrm>
              <a:off x="7497801" y="245092"/>
              <a:ext cx="299159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69" name="Grafik 68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04133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ichtungspfeil 28"/>
          <p:cNvSpPr/>
          <p:nvPr/>
        </p:nvSpPr>
        <p:spPr>
          <a:xfrm>
            <a:off x="271940" y="1649905"/>
            <a:ext cx="1824672" cy="457200"/>
          </a:xfrm>
          <a:prstGeom prst="homePlate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Materialeinzelkosten</a:t>
            </a:r>
          </a:p>
          <a:p>
            <a:pPr algn="ctr"/>
            <a:r>
              <a:rPr lang="de-DE" sz="1100" dirty="0">
                <a:solidFill>
                  <a:srgbClr val="404040"/>
                </a:solidFill>
              </a:rPr>
              <a:t>bestimmen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Produktkalkulation: Die Durchführung erfolgt in 5 Schritten –</a:t>
            </a:r>
          </a:p>
          <a:p>
            <a:r>
              <a:rPr lang="de-DE" dirty="0"/>
              <a:t>Zuschlagskalkulation anlegen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SAP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Friedl/Pedell (2017), S. 97 ff.</a:t>
            </a:r>
          </a:p>
        </p:txBody>
      </p:sp>
      <p:sp>
        <p:nvSpPr>
          <p:cNvPr id="30" name="Eingekerbter Richtungspfeil 11"/>
          <p:cNvSpPr/>
          <p:nvPr/>
        </p:nvSpPr>
        <p:spPr>
          <a:xfrm>
            <a:off x="2009776" y="1649905"/>
            <a:ext cx="1824672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Fertigungseinzel-kosten bestimmen</a:t>
            </a:r>
          </a:p>
        </p:txBody>
      </p:sp>
      <p:sp>
        <p:nvSpPr>
          <p:cNvPr id="31" name="Eingekerbter Richtungspfeil 12"/>
          <p:cNvSpPr/>
          <p:nvPr/>
        </p:nvSpPr>
        <p:spPr>
          <a:xfrm>
            <a:off x="5485448" y="1649905"/>
            <a:ext cx="1824672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Echte Produkt-kalkulation</a:t>
            </a:r>
          </a:p>
        </p:txBody>
      </p:sp>
      <p:sp>
        <p:nvSpPr>
          <p:cNvPr id="32" name="Eingekerbter Richtungspfeil 11"/>
          <p:cNvSpPr/>
          <p:nvPr/>
        </p:nvSpPr>
        <p:spPr>
          <a:xfrm>
            <a:off x="7223283" y="1649905"/>
            <a:ext cx="1824672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Übernahme in Materialstamm</a:t>
            </a:r>
          </a:p>
        </p:txBody>
      </p:sp>
      <p:sp>
        <p:nvSpPr>
          <p:cNvPr id="33" name="Eingekerbter Richtungspfeil 11"/>
          <p:cNvSpPr/>
          <p:nvPr/>
        </p:nvSpPr>
        <p:spPr>
          <a:xfrm>
            <a:off x="3747612" y="1649905"/>
            <a:ext cx="1824672" cy="457200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err="1"/>
              <a:t>Zuschlagskalku-lation</a:t>
            </a:r>
            <a:r>
              <a:rPr lang="de-DE" sz="1100" dirty="0"/>
              <a:t>  anlegen</a:t>
            </a:r>
          </a:p>
        </p:txBody>
      </p:sp>
      <p:sp>
        <p:nvSpPr>
          <p:cNvPr id="34" name="Ellipse 33"/>
          <p:cNvSpPr/>
          <p:nvPr/>
        </p:nvSpPr>
        <p:spPr>
          <a:xfrm>
            <a:off x="185986" y="1482714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1</a:t>
            </a:r>
          </a:p>
        </p:txBody>
      </p:sp>
      <p:sp>
        <p:nvSpPr>
          <p:cNvPr id="35" name="Ellipse 34"/>
          <p:cNvSpPr/>
          <p:nvPr/>
        </p:nvSpPr>
        <p:spPr>
          <a:xfrm>
            <a:off x="1934508" y="1482714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2</a:t>
            </a:r>
          </a:p>
        </p:txBody>
      </p:sp>
      <p:sp>
        <p:nvSpPr>
          <p:cNvPr id="36" name="Ellipse 35"/>
          <p:cNvSpPr/>
          <p:nvPr/>
        </p:nvSpPr>
        <p:spPr>
          <a:xfrm>
            <a:off x="5431552" y="1482714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4</a:t>
            </a:r>
          </a:p>
        </p:txBody>
      </p:sp>
      <p:sp>
        <p:nvSpPr>
          <p:cNvPr id="39" name="Ellipse 38"/>
          <p:cNvSpPr/>
          <p:nvPr/>
        </p:nvSpPr>
        <p:spPr>
          <a:xfrm>
            <a:off x="3683030" y="1482714"/>
            <a:ext cx="216000" cy="21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3</a:t>
            </a:r>
          </a:p>
        </p:txBody>
      </p:sp>
      <p:sp>
        <p:nvSpPr>
          <p:cNvPr id="40" name="Ellipse 39"/>
          <p:cNvSpPr/>
          <p:nvPr/>
        </p:nvSpPr>
        <p:spPr>
          <a:xfrm>
            <a:off x="7180074" y="1482714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5</a:t>
            </a: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263528" y="2610692"/>
            <a:ext cx="3570920" cy="3194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Zuschlagsbasen definieren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Kostenarten für Basen-Berechnung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Zuschlagssätze einpflegen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Entlastungen definieren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Kostenart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Kostenstelle</a:t>
            </a:r>
          </a:p>
        </p:txBody>
      </p:sp>
      <p:cxnSp>
        <p:nvCxnSpPr>
          <p:cNvPr id="26" name="Gerader Verbinder 25"/>
          <p:cNvCxnSpPr/>
          <p:nvPr/>
        </p:nvCxnSpPr>
        <p:spPr>
          <a:xfrm>
            <a:off x="0" y="2358899"/>
            <a:ext cx="9144000" cy="0"/>
          </a:xfrm>
          <a:prstGeom prst="line">
            <a:avLst/>
          </a:prstGeom>
          <a:ln w="127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3"/>
          <p:cNvSpPr txBox="1">
            <a:spLocks noChangeArrowheads="1"/>
          </p:cNvSpPr>
          <p:nvPr/>
        </p:nvSpPr>
        <p:spPr bwMode="auto">
          <a:xfrm>
            <a:off x="4434365" y="2610692"/>
            <a:ext cx="3570920" cy="40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Kalkulationsschema</a:t>
            </a:r>
          </a:p>
        </p:txBody>
      </p:sp>
      <p:graphicFrame>
        <p:nvGraphicFramePr>
          <p:cNvPr id="28" name="Tabel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463628"/>
              </p:ext>
            </p:extLst>
          </p:nvPr>
        </p:nvGraphicFramePr>
        <p:xfrm>
          <a:off x="4705855" y="3091805"/>
          <a:ext cx="4255264" cy="2623629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4149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3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84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7373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5933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0536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7050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50261"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Zeile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Basis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Zuschlag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Bezeichnung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Von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Bis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Entlastung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0261"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10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B000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Material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0261"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20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C030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GK-Material/</a:t>
                      </a:r>
                      <a:r>
                        <a:rPr lang="de-DE" sz="1100" b="0" dirty="0" err="1"/>
                        <a:t>BuKrs</a:t>
                      </a:r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10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E01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0261"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30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B009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FL </a:t>
                      </a:r>
                      <a:r>
                        <a:rPr lang="de-DE" sz="1100" b="0" dirty="0" err="1"/>
                        <a:t>Fräserei</a:t>
                      </a:r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0261"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40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C034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GK </a:t>
                      </a:r>
                      <a:r>
                        <a:rPr lang="de-DE" sz="1100" b="0" dirty="0" err="1"/>
                        <a:t>Fräserei</a:t>
                      </a:r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30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E11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0261"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50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B011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FL Brennerei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0261"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60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C036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GK Brennerei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50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E12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0261"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70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Herstellkosten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10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60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0261"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80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C032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GK-Verwaltung/</a:t>
                      </a:r>
                      <a:br>
                        <a:rPr lang="de-DE" sz="1100" b="0" dirty="0"/>
                      </a:br>
                      <a:r>
                        <a:rPr lang="de-DE" sz="1100" b="0" dirty="0" err="1"/>
                        <a:t>BuKrs</a:t>
                      </a:r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70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E03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0261"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90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Selbstkosten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70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/>
                        <a:t>80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100" b="0" dirty="0"/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grpSp>
        <p:nvGrpSpPr>
          <p:cNvPr id="48" name="Gruppieren 47"/>
          <p:cNvGrpSpPr/>
          <p:nvPr/>
        </p:nvGrpSpPr>
        <p:grpSpPr>
          <a:xfrm>
            <a:off x="6880600" y="245092"/>
            <a:ext cx="916360" cy="383360"/>
            <a:chOff x="6880600" y="245092"/>
            <a:chExt cx="916360" cy="383360"/>
          </a:xfrm>
        </p:grpSpPr>
        <p:sp>
          <p:nvSpPr>
            <p:cNvPr id="49" name="Rechteck 48"/>
            <p:cNvSpPr/>
            <p:nvPr/>
          </p:nvSpPr>
          <p:spPr>
            <a:xfrm>
              <a:off x="7278228" y="245092"/>
              <a:ext cx="219574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Rechteck 49"/>
            <p:cNvSpPr/>
            <p:nvPr/>
          </p:nvSpPr>
          <p:spPr>
            <a:xfrm>
              <a:off x="6880600" y="245092"/>
              <a:ext cx="397628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sp>
          <p:nvSpPr>
            <p:cNvPr id="51" name="Rechteck 50"/>
            <p:cNvSpPr/>
            <p:nvPr/>
          </p:nvSpPr>
          <p:spPr>
            <a:xfrm>
              <a:off x="7497801" y="245092"/>
              <a:ext cx="299159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52" name="Grafik 51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17671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hteck 123"/>
          <p:cNvSpPr/>
          <p:nvPr/>
        </p:nvSpPr>
        <p:spPr>
          <a:xfrm rot="5400000">
            <a:off x="6811256" y="2773094"/>
            <a:ext cx="164224" cy="9048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Produktkalkulation: Die Durchführung erfolgt in 5 Schritten –</a:t>
            </a:r>
          </a:p>
          <a:p>
            <a:r>
              <a:rPr lang="de-DE" dirty="0"/>
              <a:t>Echte Produktkalkulation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SAP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Friedl/Pedell (2017), S. 136</a:t>
            </a:r>
          </a:p>
        </p:txBody>
      </p:sp>
      <p:sp>
        <p:nvSpPr>
          <p:cNvPr id="29" name="Richtungspfeil 28"/>
          <p:cNvSpPr/>
          <p:nvPr/>
        </p:nvSpPr>
        <p:spPr>
          <a:xfrm>
            <a:off x="271940" y="1649905"/>
            <a:ext cx="1824672" cy="457200"/>
          </a:xfrm>
          <a:prstGeom prst="homePlate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Materialeinzelkosten</a:t>
            </a:r>
          </a:p>
          <a:p>
            <a:pPr algn="ctr"/>
            <a:r>
              <a:rPr lang="de-DE" sz="1100" dirty="0">
                <a:solidFill>
                  <a:srgbClr val="404040"/>
                </a:solidFill>
              </a:rPr>
              <a:t>bestimmen</a:t>
            </a:r>
          </a:p>
        </p:txBody>
      </p:sp>
      <p:sp>
        <p:nvSpPr>
          <p:cNvPr id="30" name="Eingekerbter Richtungspfeil 11"/>
          <p:cNvSpPr/>
          <p:nvPr/>
        </p:nvSpPr>
        <p:spPr>
          <a:xfrm>
            <a:off x="2009776" y="1649905"/>
            <a:ext cx="1824672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Fertigungseinzel-kosten bestimmen</a:t>
            </a:r>
          </a:p>
        </p:txBody>
      </p:sp>
      <p:sp>
        <p:nvSpPr>
          <p:cNvPr id="31" name="Eingekerbter Richtungspfeil 12"/>
          <p:cNvSpPr/>
          <p:nvPr/>
        </p:nvSpPr>
        <p:spPr>
          <a:xfrm>
            <a:off x="5485448" y="1649905"/>
            <a:ext cx="1824672" cy="457200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/>
              <a:t>Echte Produkt-kalkulation</a:t>
            </a:r>
          </a:p>
        </p:txBody>
      </p:sp>
      <p:sp>
        <p:nvSpPr>
          <p:cNvPr id="32" name="Eingekerbter Richtungspfeil 11"/>
          <p:cNvSpPr/>
          <p:nvPr/>
        </p:nvSpPr>
        <p:spPr>
          <a:xfrm>
            <a:off x="7223283" y="1649905"/>
            <a:ext cx="1824672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Übernahme in Materialstamm</a:t>
            </a:r>
          </a:p>
        </p:txBody>
      </p:sp>
      <p:sp>
        <p:nvSpPr>
          <p:cNvPr id="33" name="Eingekerbter Richtungspfeil 11"/>
          <p:cNvSpPr/>
          <p:nvPr/>
        </p:nvSpPr>
        <p:spPr>
          <a:xfrm>
            <a:off x="3747612" y="1649905"/>
            <a:ext cx="1824672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err="1">
                <a:solidFill>
                  <a:srgbClr val="404040"/>
                </a:solidFill>
              </a:rPr>
              <a:t>Zuschlagskalku-lation</a:t>
            </a:r>
            <a:r>
              <a:rPr lang="de-DE" sz="1100" dirty="0">
                <a:solidFill>
                  <a:srgbClr val="404040"/>
                </a:solidFill>
              </a:rPr>
              <a:t>  anlegen</a:t>
            </a:r>
          </a:p>
        </p:txBody>
      </p:sp>
      <p:sp>
        <p:nvSpPr>
          <p:cNvPr id="34" name="Ellipse 33"/>
          <p:cNvSpPr/>
          <p:nvPr/>
        </p:nvSpPr>
        <p:spPr>
          <a:xfrm>
            <a:off x="185986" y="1482714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1</a:t>
            </a:r>
          </a:p>
        </p:txBody>
      </p:sp>
      <p:sp>
        <p:nvSpPr>
          <p:cNvPr id="35" name="Ellipse 34"/>
          <p:cNvSpPr/>
          <p:nvPr/>
        </p:nvSpPr>
        <p:spPr>
          <a:xfrm>
            <a:off x="1934508" y="1482714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2</a:t>
            </a:r>
          </a:p>
        </p:txBody>
      </p:sp>
      <p:sp>
        <p:nvSpPr>
          <p:cNvPr id="36" name="Ellipse 35"/>
          <p:cNvSpPr/>
          <p:nvPr/>
        </p:nvSpPr>
        <p:spPr>
          <a:xfrm>
            <a:off x="5431552" y="1482714"/>
            <a:ext cx="216000" cy="21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4</a:t>
            </a:r>
          </a:p>
        </p:txBody>
      </p:sp>
      <p:sp>
        <p:nvSpPr>
          <p:cNvPr id="39" name="Ellipse 38"/>
          <p:cNvSpPr/>
          <p:nvPr/>
        </p:nvSpPr>
        <p:spPr>
          <a:xfrm>
            <a:off x="3683030" y="1482714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3</a:t>
            </a:r>
          </a:p>
        </p:txBody>
      </p:sp>
      <p:sp>
        <p:nvSpPr>
          <p:cNvPr id="40" name="Ellipse 39"/>
          <p:cNvSpPr/>
          <p:nvPr/>
        </p:nvSpPr>
        <p:spPr>
          <a:xfrm>
            <a:off x="7180074" y="1482714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5</a:t>
            </a: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263527" y="2610692"/>
            <a:ext cx="8697591" cy="31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b="1" dirty="0">
                <a:solidFill>
                  <a:srgbClr val="404040"/>
                </a:solidFill>
                <a:latin typeface="Arial" charset="0"/>
                <a:cs typeface="Arial" charset="0"/>
              </a:rPr>
              <a:t>Zusammenfassende Datenflüsse bei der Erstellung der Produktkalkulation und Kostenträgerrechnung</a:t>
            </a:r>
          </a:p>
        </p:txBody>
      </p:sp>
      <p:cxnSp>
        <p:nvCxnSpPr>
          <p:cNvPr id="26" name="Gerader Verbinder 25"/>
          <p:cNvCxnSpPr/>
          <p:nvPr/>
        </p:nvCxnSpPr>
        <p:spPr>
          <a:xfrm>
            <a:off x="0" y="2358899"/>
            <a:ext cx="9144000" cy="0"/>
          </a:xfrm>
          <a:prstGeom prst="line">
            <a:avLst/>
          </a:prstGeom>
          <a:ln w="127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1206579" y="5201091"/>
            <a:ext cx="999485" cy="27699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Arbeitsplatz</a:t>
            </a: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636551" y="3120104"/>
            <a:ext cx="2651688" cy="80021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</a:pPr>
            <a:r>
              <a:rPr kumimoji="1" lang="de-DE" sz="1200" b="1" dirty="0">
                <a:solidFill>
                  <a:srgbClr val="404040"/>
                </a:solidFill>
                <a:latin typeface="+mn-lt"/>
              </a:rPr>
              <a:t>Materialeinsatz:</a:t>
            </a:r>
          </a:p>
          <a:p>
            <a:pPr marL="171450" indent="-171450" eaLnBrk="0" hangingPunct="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Stückliste</a:t>
            </a:r>
          </a:p>
          <a:p>
            <a:pPr marL="171450" indent="-171450" eaLnBrk="0" hangingPunct="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Standardpreis aus Materialstamm</a:t>
            </a:r>
          </a:p>
        </p:txBody>
      </p:sp>
      <p:sp>
        <p:nvSpPr>
          <p:cNvPr id="42" name="Text Box 14"/>
          <p:cNvSpPr txBox="1">
            <a:spLocks noChangeArrowheads="1"/>
          </p:cNvSpPr>
          <p:nvPr/>
        </p:nvSpPr>
        <p:spPr bwMode="auto">
          <a:xfrm>
            <a:off x="636551" y="4682298"/>
            <a:ext cx="1444626" cy="53860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</a:pPr>
            <a:r>
              <a:rPr kumimoji="1" lang="de-DE" sz="1200" b="1" dirty="0">
                <a:solidFill>
                  <a:srgbClr val="404040"/>
                </a:solidFill>
                <a:latin typeface="+mn-lt"/>
              </a:rPr>
              <a:t>Fertigungslöhne:</a:t>
            </a:r>
          </a:p>
          <a:p>
            <a:pPr marL="171450" indent="-171450" eaLnBrk="0" hangingPunct="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Arbeitspläne</a:t>
            </a:r>
          </a:p>
        </p:txBody>
      </p:sp>
      <p:sp>
        <p:nvSpPr>
          <p:cNvPr id="44" name="Text Box 14"/>
          <p:cNvSpPr txBox="1">
            <a:spLocks noChangeArrowheads="1"/>
          </p:cNvSpPr>
          <p:nvPr/>
        </p:nvSpPr>
        <p:spPr bwMode="auto">
          <a:xfrm>
            <a:off x="5980489" y="3120104"/>
            <a:ext cx="2517036" cy="98488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</a:pPr>
            <a:r>
              <a:rPr kumimoji="1" lang="de-DE" sz="1200" b="1" dirty="0">
                <a:solidFill>
                  <a:srgbClr val="404040"/>
                </a:solidFill>
                <a:latin typeface="+mn-lt"/>
              </a:rPr>
              <a:t>GK-Zuschlagssätze:</a:t>
            </a:r>
          </a:p>
          <a:p>
            <a:pPr marL="171450" indent="-171450" eaLnBrk="0" hangingPunct="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Manuelle Festlegung</a:t>
            </a:r>
          </a:p>
          <a:p>
            <a:pPr marL="171450" indent="-171450" eaLnBrk="0" hangingPunct="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KA werden nicht benötigt</a:t>
            </a:r>
            <a:br>
              <a:rPr kumimoji="1" lang="de-DE" sz="1200" dirty="0">
                <a:solidFill>
                  <a:srgbClr val="404040"/>
                </a:solidFill>
                <a:latin typeface="+mn-lt"/>
              </a:rPr>
            </a:br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(da keine Entlastung stattfindet)</a:t>
            </a:r>
          </a:p>
        </p:txBody>
      </p:sp>
      <p:sp>
        <p:nvSpPr>
          <p:cNvPr id="46" name="Text Box 14"/>
          <p:cNvSpPr txBox="1">
            <a:spLocks noChangeArrowheads="1"/>
          </p:cNvSpPr>
          <p:nvPr/>
        </p:nvSpPr>
        <p:spPr bwMode="auto">
          <a:xfrm>
            <a:off x="5980489" y="4682298"/>
            <a:ext cx="2379626" cy="80021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</a:pPr>
            <a:r>
              <a:rPr kumimoji="1" lang="de-DE" sz="1200" b="1" dirty="0">
                <a:solidFill>
                  <a:srgbClr val="404040"/>
                </a:solidFill>
                <a:latin typeface="+mn-lt"/>
              </a:rPr>
              <a:t>Entlastung:</a:t>
            </a:r>
          </a:p>
          <a:p>
            <a:pPr marL="171450" indent="-171450" eaLnBrk="0" hangingPunct="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Nur bei Ist-Buchungen</a:t>
            </a:r>
          </a:p>
          <a:p>
            <a:pPr marL="171450" indent="-171450" eaLnBrk="0" hangingPunct="0"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KST werden von GK entlastet</a:t>
            </a:r>
          </a:p>
        </p:txBody>
      </p:sp>
      <p:sp>
        <p:nvSpPr>
          <p:cNvPr id="47" name="Text Box 14"/>
          <p:cNvSpPr txBox="1">
            <a:spLocks noChangeArrowheads="1"/>
          </p:cNvSpPr>
          <p:nvPr/>
        </p:nvSpPr>
        <p:spPr bwMode="auto">
          <a:xfrm>
            <a:off x="1515135" y="5458274"/>
            <a:ext cx="377026" cy="27699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LA</a:t>
            </a:r>
          </a:p>
        </p:txBody>
      </p:sp>
      <p:sp>
        <p:nvSpPr>
          <p:cNvPr id="48" name="Text Box 14"/>
          <p:cNvSpPr txBox="1">
            <a:spLocks noChangeArrowheads="1"/>
          </p:cNvSpPr>
          <p:nvPr/>
        </p:nvSpPr>
        <p:spPr bwMode="auto">
          <a:xfrm>
            <a:off x="2195800" y="5458274"/>
            <a:ext cx="1769540" cy="27699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Verrechnungskostenart</a:t>
            </a:r>
          </a:p>
        </p:txBody>
      </p:sp>
      <p:sp>
        <p:nvSpPr>
          <p:cNvPr id="49" name="Text Box 14"/>
          <p:cNvSpPr txBox="1">
            <a:spLocks noChangeArrowheads="1"/>
          </p:cNvSpPr>
          <p:nvPr/>
        </p:nvSpPr>
        <p:spPr bwMode="auto">
          <a:xfrm>
            <a:off x="1932019" y="5715457"/>
            <a:ext cx="748923" cy="27699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Plantarif</a:t>
            </a:r>
          </a:p>
        </p:txBody>
      </p:sp>
      <p:sp>
        <p:nvSpPr>
          <p:cNvPr id="50" name="Text Box 14"/>
          <p:cNvSpPr txBox="1">
            <a:spLocks noChangeArrowheads="1"/>
          </p:cNvSpPr>
          <p:nvPr/>
        </p:nvSpPr>
        <p:spPr bwMode="auto">
          <a:xfrm>
            <a:off x="6868938" y="5715457"/>
            <a:ext cx="1635503" cy="27699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Entlastungskostenart</a:t>
            </a:r>
          </a:p>
        </p:txBody>
      </p:sp>
      <p:sp>
        <p:nvSpPr>
          <p:cNvPr id="51" name="Text Box 14"/>
          <p:cNvSpPr txBox="1">
            <a:spLocks noChangeArrowheads="1"/>
          </p:cNvSpPr>
          <p:nvPr/>
        </p:nvSpPr>
        <p:spPr bwMode="auto">
          <a:xfrm>
            <a:off x="1137929" y="3906528"/>
            <a:ext cx="2125319" cy="27699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Bewertungsklasse hinterlegt</a:t>
            </a:r>
          </a:p>
        </p:txBody>
      </p:sp>
      <p:sp>
        <p:nvSpPr>
          <p:cNvPr id="52" name="Text Box 14"/>
          <p:cNvSpPr txBox="1">
            <a:spLocks noChangeArrowheads="1"/>
          </p:cNvSpPr>
          <p:nvPr/>
        </p:nvSpPr>
        <p:spPr bwMode="auto">
          <a:xfrm>
            <a:off x="1466426" y="4169731"/>
            <a:ext cx="1635384" cy="27699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Dahinter steht die KA</a:t>
            </a:r>
          </a:p>
        </p:txBody>
      </p:sp>
      <p:grpSp>
        <p:nvGrpSpPr>
          <p:cNvPr id="22" name="Gruppieren 21"/>
          <p:cNvGrpSpPr/>
          <p:nvPr/>
        </p:nvGrpSpPr>
        <p:grpSpPr>
          <a:xfrm>
            <a:off x="3492991" y="3394221"/>
            <a:ext cx="2158019" cy="1400175"/>
            <a:chOff x="3492991" y="3394221"/>
            <a:chExt cx="2158019" cy="1400175"/>
          </a:xfrm>
          <a:effectLst/>
        </p:grpSpPr>
        <p:sp>
          <p:nvSpPr>
            <p:cNvPr id="54" name="Rechteck 53"/>
            <p:cNvSpPr/>
            <p:nvPr/>
          </p:nvSpPr>
          <p:spPr>
            <a:xfrm>
              <a:off x="3492991" y="3394221"/>
              <a:ext cx="2158019" cy="1400175"/>
            </a:xfrm>
            <a:prstGeom prst="rect">
              <a:avLst/>
            </a:prstGeom>
            <a:noFill/>
            <a:ln w="9525">
              <a:solidFill>
                <a:srgbClr val="40404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55" name="Text Box 14"/>
            <p:cNvSpPr txBox="1">
              <a:spLocks noChangeArrowheads="1"/>
            </p:cNvSpPr>
            <p:nvPr/>
          </p:nvSpPr>
          <p:spPr bwMode="auto">
            <a:xfrm>
              <a:off x="3618827" y="3394221"/>
              <a:ext cx="2013693" cy="2769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1200" b="1" dirty="0">
                  <a:solidFill>
                    <a:srgbClr val="404040"/>
                  </a:solidFill>
                  <a:latin typeface="+mn-lt"/>
                </a:rPr>
                <a:t>Schema zur Produktkalk.</a:t>
              </a:r>
            </a:p>
          </p:txBody>
        </p:sp>
        <p:sp>
          <p:nvSpPr>
            <p:cNvPr id="56" name="Text Box 14"/>
            <p:cNvSpPr txBox="1">
              <a:spLocks noChangeArrowheads="1"/>
            </p:cNvSpPr>
            <p:nvPr/>
          </p:nvSpPr>
          <p:spPr bwMode="auto">
            <a:xfrm>
              <a:off x="3618827" y="3746258"/>
              <a:ext cx="556563" cy="6463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kumimoji="1" lang="de-DE" sz="1200" dirty="0">
                  <a:solidFill>
                    <a:srgbClr val="404040"/>
                  </a:solidFill>
                  <a:latin typeface="+mn-lt"/>
                </a:rPr>
                <a:t>B001</a:t>
              </a:r>
            </a:p>
            <a:p>
              <a:pPr algn="ctr" eaLnBrk="0" hangingPunct="0"/>
              <a:endParaRPr kumimoji="1" lang="de-DE" sz="1200" dirty="0">
                <a:solidFill>
                  <a:srgbClr val="404040"/>
                </a:solidFill>
                <a:latin typeface="+mn-lt"/>
              </a:endParaRPr>
            </a:p>
            <a:p>
              <a:pPr algn="ctr" eaLnBrk="0" hangingPunct="0"/>
              <a:r>
                <a:rPr kumimoji="1" lang="de-DE" sz="1200" dirty="0">
                  <a:solidFill>
                    <a:srgbClr val="404040"/>
                  </a:solidFill>
                  <a:latin typeface="+mn-lt"/>
                </a:rPr>
                <a:t>B009</a:t>
              </a:r>
            </a:p>
          </p:txBody>
        </p:sp>
        <p:sp>
          <p:nvSpPr>
            <p:cNvPr id="57" name="Text Box 14"/>
            <p:cNvSpPr txBox="1">
              <a:spLocks noChangeArrowheads="1"/>
            </p:cNvSpPr>
            <p:nvPr/>
          </p:nvSpPr>
          <p:spPr bwMode="auto">
            <a:xfrm>
              <a:off x="4096784" y="3921846"/>
              <a:ext cx="550151" cy="2769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kumimoji="1" lang="de-DE" sz="1200" dirty="0">
                  <a:solidFill>
                    <a:srgbClr val="404040"/>
                  </a:solidFill>
                  <a:latin typeface="+mn-lt"/>
                </a:rPr>
                <a:t>C030</a:t>
              </a:r>
            </a:p>
          </p:txBody>
        </p:sp>
        <p:sp>
          <p:nvSpPr>
            <p:cNvPr id="58" name="Text Box 14"/>
            <p:cNvSpPr txBox="1">
              <a:spLocks noChangeArrowheads="1"/>
            </p:cNvSpPr>
            <p:nvPr/>
          </p:nvSpPr>
          <p:spPr bwMode="auto">
            <a:xfrm>
              <a:off x="4583570" y="3746258"/>
              <a:ext cx="556563" cy="101566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kumimoji="1" lang="de-DE" sz="1200" dirty="0">
                  <a:solidFill>
                    <a:srgbClr val="404040"/>
                  </a:solidFill>
                  <a:latin typeface="+mn-lt"/>
                </a:rPr>
                <a:t>MEK</a:t>
              </a:r>
            </a:p>
            <a:p>
              <a:pPr algn="ctr" eaLnBrk="0" hangingPunct="0"/>
              <a:r>
                <a:rPr kumimoji="1" lang="de-DE" sz="1200" dirty="0">
                  <a:solidFill>
                    <a:srgbClr val="404040"/>
                  </a:solidFill>
                  <a:latin typeface="+mn-lt"/>
                </a:rPr>
                <a:t>MGK</a:t>
              </a:r>
              <a:br>
                <a:rPr kumimoji="1" lang="de-DE" sz="12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1200" dirty="0">
                  <a:solidFill>
                    <a:srgbClr val="404040"/>
                  </a:solidFill>
                  <a:latin typeface="+mn-lt"/>
                </a:rPr>
                <a:t>FEK</a:t>
              </a:r>
            </a:p>
            <a:p>
              <a:pPr algn="ctr" eaLnBrk="0" hangingPunct="0"/>
              <a:r>
                <a:rPr kumimoji="1" lang="de-DE" sz="1200" dirty="0">
                  <a:solidFill>
                    <a:srgbClr val="404040"/>
                  </a:solidFill>
                  <a:latin typeface="+mn-lt"/>
                </a:rPr>
                <a:t>.</a:t>
              </a:r>
            </a:p>
            <a:p>
              <a:pPr algn="ctr" eaLnBrk="0" hangingPunct="0"/>
              <a:r>
                <a:rPr kumimoji="1" lang="de-DE" sz="1200" dirty="0">
                  <a:solidFill>
                    <a:srgbClr val="404040"/>
                  </a:solidFill>
                  <a:latin typeface="+mn-lt"/>
                </a:rPr>
                <a:t>.</a:t>
              </a:r>
            </a:p>
          </p:txBody>
        </p:sp>
        <p:sp>
          <p:nvSpPr>
            <p:cNvPr id="59" name="Text Box 14"/>
            <p:cNvSpPr txBox="1">
              <a:spLocks noChangeArrowheads="1"/>
            </p:cNvSpPr>
            <p:nvPr/>
          </p:nvSpPr>
          <p:spPr bwMode="auto">
            <a:xfrm>
              <a:off x="5067996" y="3921846"/>
              <a:ext cx="457176" cy="2769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kumimoji="1" lang="de-DE" sz="1200" dirty="0">
                  <a:solidFill>
                    <a:srgbClr val="404040"/>
                  </a:solidFill>
                  <a:latin typeface="+mn-lt"/>
                </a:rPr>
                <a:t>E01</a:t>
              </a:r>
            </a:p>
          </p:txBody>
        </p:sp>
      </p:grpSp>
      <p:cxnSp>
        <p:nvCxnSpPr>
          <p:cNvPr id="9" name="Gerade Verbindung mit Pfeil 8"/>
          <p:cNvCxnSpPr>
            <a:stCxn id="47" idx="3"/>
            <a:endCxn id="48" idx="1"/>
          </p:cNvCxnSpPr>
          <p:nvPr/>
        </p:nvCxnSpPr>
        <p:spPr>
          <a:xfrm>
            <a:off x="1892161" y="5596774"/>
            <a:ext cx="303639" cy="0"/>
          </a:xfrm>
          <a:prstGeom prst="straightConnector1">
            <a:avLst/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winkelte Verbindung 10"/>
          <p:cNvCxnSpPr>
            <a:endCxn id="51" idx="1"/>
          </p:cNvCxnSpPr>
          <p:nvPr/>
        </p:nvCxnSpPr>
        <p:spPr>
          <a:xfrm>
            <a:off x="876300" y="3920323"/>
            <a:ext cx="261629" cy="124705"/>
          </a:xfrm>
          <a:prstGeom prst="bentConnector3">
            <a:avLst>
              <a:gd name="adj1" fmla="val 245"/>
            </a:avLst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winkelte Verbindung 76"/>
          <p:cNvCxnSpPr>
            <a:endCxn id="52" idx="1"/>
          </p:cNvCxnSpPr>
          <p:nvPr/>
        </p:nvCxnSpPr>
        <p:spPr>
          <a:xfrm>
            <a:off x="1184276" y="4190406"/>
            <a:ext cx="282150" cy="117825"/>
          </a:xfrm>
          <a:prstGeom prst="bentConnector3">
            <a:avLst>
              <a:gd name="adj1" fmla="val 206"/>
            </a:avLst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winkelte Verbindung 77"/>
          <p:cNvCxnSpPr>
            <a:endCxn id="27" idx="1"/>
          </p:cNvCxnSpPr>
          <p:nvPr/>
        </p:nvCxnSpPr>
        <p:spPr>
          <a:xfrm>
            <a:off x="974726" y="5215963"/>
            <a:ext cx="231853" cy="123628"/>
          </a:xfrm>
          <a:prstGeom prst="bentConnector3">
            <a:avLst>
              <a:gd name="adj1" fmla="val -668"/>
            </a:avLst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endCxn id="47" idx="1"/>
          </p:cNvCxnSpPr>
          <p:nvPr/>
        </p:nvCxnSpPr>
        <p:spPr>
          <a:xfrm>
            <a:off x="1267318" y="5502960"/>
            <a:ext cx="247817" cy="93814"/>
          </a:xfrm>
          <a:prstGeom prst="bentConnector3">
            <a:avLst>
              <a:gd name="adj1" fmla="val -1247"/>
            </a:avLst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endCxn id="49" idx="1"/>
          </p:cNvCxnSpPr>
          <p:nvPr/>
        </p:nvCxnSpPr>
        <p:spPr>
          <a:xfrm>
            <a:off x="1703648" y="5764363"/>
            <a:ext cx="228371" cy="89594"/>
          </a:xfrm>
          <a:prstGeom prst="bentConnector3">
            <a:avLst>
              <a:gd name="adj1" fmla="val -50"/>
            </a:avLst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winkelte Verbindung 85"/>
          <p:cNvCxnSpPr>
            <a:endCxn id="50" idx="1"/>
          </p:cNvCxnSpPr>
          <p:nvPr/>
        </p:nvCxnSpPr>
        <p:spPr>
          <a:xfrm rot="16200000" flipH="1">
            <a:off x="6594171" y="5579190"/>
            <a:ext cx="289382" cy="260152"/>
          </a:xfrm>
          <a:prstGeom prst="bentConnector2">
            <a:avLst/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Bogen 97"/>
          <p:cNvSpPr/>
          <p:nvPr/>
        </p:nvSpPr>
        <p:spPr>
          <a:xfrm rot="16200000">
            <a:off x="2483065" y="4480771"/>
            <a:ext cx="2383416" cy="1959561"/>
          </a:xfrm>
          <a:prstGeom prst="arc">
            <a:avLst/>
          </a:prstGeom>
          <a:ln w="9525">
            <a:solidFill>
              <a:srgbClr val="404040"/>
            </a:solidFill>
            <a:headEnd type="triangl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" name="Bogen 98"/>
          <p:cNvSpPr/>
          <p:nvPr/>
        </p:nvSpPr>
        <p:spPr>
          <a:xfrm>
            <a:off x="5155519" y="4267928"/>
            <a:ext cx="1158659" cy="807146"/>
          </a:xfrm>
          <a:prstGeom prst="arc">
            <a:avLst/>
          </a:prstGeom>
          <a:ln w="9525">
            <a:solidFill>
              <a:srgbClr val="404040"/>
            </a:solidFill>
            <a:headEnd type="triangl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" name="Bogen 99"/>
          <p:cNvSpPr/>
          <p:nvPr/>
        </p:nvSpPr>
        <p:spPr>
          <a:xfrm>
            <a:off x="0" y="3270737"/>
            <a:ext cx="3816711" cy="1059222"/>
          </a:xfrm>
          <a:prstGeom prst="arc">
            <a:avLst>
              <a:gd name="adj1" fmla="val 16200000"/>
              <a:gd name="adj2" fmla="val 21591606"/>
            </a:avLst>
          </a:prstGeom>
          <a:ln w="9525">
            <a:solidFill>
              <a:srgbClr val="404040"/>
            </a:solidFill>
            <a:headEnd type="triangl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0" name="Gewinkelte Verbindung 119"/>
          <p:cNvCxnSpPr>
            <a:endCxn id="57" idx="0"/>
          </p:cNvCxnSpPr>
          <p:nvPr/>
        </p:nvCxnSpPr>
        <p:spPr>
          <a:xfrm rot="10800000" flipV="1">
            <a:off x="4371860" y="3671220"/>
            <a:ext cx="1080084" cy="250625"/>
          </a:xfrm>
          <a:prstGeom prst="bentConnector2">
            <a:avLst/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Gewinkelte Verbindung 125"/>
          <p:cNvCxnSpPr/>
          <p:nvPr/>
        </p:nvCxnSpPr>
        <p:spPr>
          <a:xfrm flipV="1">
            <a:off x="5431554" y="3270737"/>
            <a:ext cx="548935" cy="400484"/>
          </a:xfrm>
          <a:prstGeom prst="bentConnector3">
            <a:avLst>
              <a:gd name="adj1" fmla="val 50000"/>
            </a:avLst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uppieren 63"/>
          <p:cNvGrpSpPr/>
          <p:nvPr/>
        </p:nvGrpSpPr>
        <p:grpSpPr>
          <a:xfrm>
            <a:off x="6880600" y="245092"/>
            <a:ext cx="916360" cy="383360"/>
            <a:chOff x="6880600" y="245092"/>
            <a:chExt cx="916360" cy="383360"/>
          </a:xfrm>
        </p:grpSpPr>
        <p:sp>
          <p:nvSpPr>
            <p:cNvPr id="65" name="Rechteck 64"/>
            <p:cNvSpPr/>
            <p:nvPr/>
          </p:nvSpPr>
          <p:spPr>
            <a:xfrm>
              <a:off x="7278228" y="245092"/>
              <a:ext cx="219574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Rechteck 65"/>
            <p:cNvSpPr/>
            <p:nvPr/>
          </p:nvSpPr>
          <p:spPr>
            <a:xfrm>
              <a:off x="6880600" y="245092"/>
              <a:ext cx="397628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sp>
          <p:nvSpPr>
            <p:cNvPr id="68" name="Rechteck 67"/>
            <p:cNvSpPr/>
            <p:nvPr/>
          </p:nvSpPr>
          <p:spPr>
            <a:xfrm>
              <a:off x="7497801" y="245092"/>
              <a:ext cx="299159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69" name="Grafik 68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76569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ichtungspfeil 28"/>
          <p:cNvSpPr/>
          <p:nvPr/>
        </p:nvSpPr>
        <p:spPr>
          <a:xfrm>
            <a:off x="271940" y="1649905"/>
            <a:ext cx="1824672" cy="457200"/>
          </a:xfrm>
          <a:prstGeom prst="homePlate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Materialeinzelkosten</a:t>
            </a:r>
          </a:p>
          <a:p>
            <a:pPr algn="ctr"/>
            <a:r>
              <a:rPr lang="de-DE" sz="1100" dirty="0">
                <a:solidFill>
                  <a:srgbClr val="404040"/>
                </a:solidFill>
              </a:rPr>
              <a:t>bestimmen</a:t>
            </a:r>
          </a:p>
        </p:txBody>
      </p:sp>
      <p:sp>
        <p:nvSpPr>
          <p:cNvPr id="30" name="Eingekerbter Richtungspfeil 11"/>
          <p:cNvSpPr/>
          <p:nvPr/>
        </p:nvSpPr>
        <p:spPr>
          <a:xfrm>
            <a:off x="2009776" y="1649905"/>
            <a:ext cx="1824672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Fertigungseinzel-kosten bestimmen</a:t>
            </a:r>
          </a:p>
        </p:txBody>
      </p:sp>
      <p:sp>
        <p:nvSpPr>
          <p:cNvPr id="31" name="Eingekerbter Richtungspfeil 12"/>
          <p:cNvSpPr/>
          <p:nvPr/>
        </p:nvSpPr>
        <p:spPr>
          <a:xfrm>
            <a:off x="5485448" y="1649905"/>
            <a:ext cx="1824672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Echte Produkt-kalkulation</a:t>
            </a:r>
          </a:p>
        </p:txBody>
      </p:sp>
      <p:sp>
        <p:nvSpPr>
          <p:cNvPr id="33" name="Eingekerbter Richtungspfeil 11"/>
          <p:cNvSpPr/>
          <p:nvPr/>
        </p:nvSpPr>
        <p:spPr>
          <a:xfrm>
            <a:off x="3747612" y="1649905"/>
            <a:ext cx="1824672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err="1">
                <a:solidFill>
                  <a:srgbClr val="404040"/>
                </a:solidFill>
              </a:rPr>
              <a:t>Zuschlagskalku-lation</a:t>
            </a:r>
            <a:r>
              <a:rPr lang="de-DE" sz="1100" dirty="0">
                <a:solidFill>
                  <a:srgbClr val="404040"/>
                </a:solidFill>
              </a:rPr>
              <a:t>  anlegen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Produktkalkulation: Die Durchführung erfolgt in 5 Schritten –</a:t>
            </a:r>
          </a:p>
          <a:p>
            <a:r>
              <a:rPr lang="de-DE" dirty="0"/>
              <a:t>Übernahme in Materialstamm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SAP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Friedl/Pedell (2017), S. 97 ff.</a:t>
            </a:r>
          </a:p>
        </p:txBody>
      </p:sp>
      <p:sp>
        <p:nvSpPr>
          <p:cNvPr id="32" name="Eingekerbter Richtungspfeil 11"/>
          <p:cNvSpPr/>
          <p:nvPr/>
        </p:nvSpPr>
        <p:spPr>
          <a:xfrm>
            <a:off x="7223283" y="1649905"/>
            <a:ext cx="1824672" cy="457200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/>
              <a:t>Übernahme in Materialstamm</a:t>
            </a:r>
          </a:p>
        </p:txBody>
      </p:sp>
      <p:sp>
        <p:nvSpPr>
          <p:cNvPr id="34" name="Ellipse 33"/>
          <p:cNvSpPr/>
          <p:nvPr/>
        </p:nvSpPr>
        <p:spPr>
          <a:xfrm>
            <a:off x="185986" y="1482714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1</a:t>
            </a:r>
          </a:p>
        </p:txBody>
      </p:sp>
      <p:sp>
        <p:nvSpPr>
          <p:cNvPr id="35" name="Ellipse 34"/>
          <p:cNvSpPr/>
          <p:nvPr/>
        </p:nvSpPr>
        <p:spPr>
          <a:xfrm>
            <a:off x="1934508" y="1482714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2</a:t>
            </a:r>
          </a:p>
        </p:txBody>
      </p:sp>
      <p:sp>
        <p:nvSpPr>
          <p:cNvPr id="36" name="Ellipse 35"/>
          <p:cNvSpPr/>
          <p:nvPr/>
        </p:nvSpPr>
        <p:spPr>
          <a:xfrm>
            <a:off x="5431552" y="1482714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4</a:t>
            </a:r>
          </a:p>
        </p:txBody>
      </p:sp>
      <p:sp>
        <p:nvSpPr>
          <p:cNvPr id="39" name="Ellipse 38"/>
          <p:cNvSpPr/>
          <p:nvPr/>
        </p:nvSpPr>
        <p:spPr>
          <a:xfrm>
            <a:off x="3683030" y="1482714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3</a:t>
            </a:r>
          </a:p>
        </p:txBody>
      </p:sp>
      <p:sp>
        <p:nvSpPr>
          <p:cNvPr id="40" name="Ellipse 39"/>
          <p:cNvSpPr/>
          <p:nvPr/>
        </p:nvSpPr>
        <p:spPr>
          <a:xfrm>
            <a:off x="7180074" y="1482714"/>
            <a:ext cx="216000" cy="21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5</a:t>
            </a: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263527" y="2610692"/>
            <a:ext cx="6916547" cy="3194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Die kalkulierten Selbstkosten werden als Standardpreis in den Materialstamm der Endprodukte übernommen</a:t>
            </a:r>
          </a:p>
          <a:p>
            <a:pPr marL="28575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In der Kostenträgerrechnung wird bei einem konkreten Kundenauftrag nicht der Preis dieses Produktes kontrolliert, sondern auf den Standardpreis im Materialstamm zurückgegriffen</a:t>
            </a:r>
          </a:p>
          <a:p>
            <a:pPr marL="28575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3 Schritte sind notwendig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Freigabe der </a:t>
            </a:r>
            <a:r>
              <a:rPr lang="de-DE" sz="1200" dirty="0" err="1">
                <a:solidFill>
                  <a:srgbClr val="404040"/>
                </a:solidFill>
                <a:latin typeface="Arial" charset="0"/>
                <a:cs typeface="Arial" charset="0"/>
              </a:rPr>
              <a:t>Erzeugniskalkulation</a:t>
            </a:r>
            <a:endParaRPr lang="de-DE" sz="1200" dirty="0">
              <a:solidFill>
                <a:srgbClr val="404040"/>
              </a:solidFill>
              <a:latin typeface="Arial" charset="0"/>
              <a:cs typeface="Arial" charset="0"/>
            </a:endParaRP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Vormerkung der Fortschreibung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Freigabe der Fortschreibung</a:t>
            </a:r>
          </a:p>
        </p:txBody>
      </p:sp>
      <p:cxnSp>
        <p:nvCxnSpPr>
          <p:cNvPr id="26" name="Gerader Verbinder 25"/>
          <p:cNvCxnSpPr/>
          <p:nvPr/>
        </p:nvCxnSpPr>
        <p:spPr>
          <a:xfrm>
            <a:off x="0" y="2358899"/>
            <a:ext cx="9144000" cy="0"/>
          </a:xfrm>
          <a:prstGeom prst="line">
            <a:avLst/>
          </a:prstGeom>
          <a:ln w="127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uppieren 45"/>
          <p:cNvGrpSpPr/>
          <p:nvPr/>
        </p:nvGrpSpPr>
        <p:grpSpPr>
          <a:xfrm>
            <a:off x="6880600" y="245092"/>
            <a:ext cx="916360" cy="383360"/>
            <a:chOff x="6880600" y="245092"/>
            <a:chExt cx="916360" cy="383360"/>
          </a:xfrm>
        </p:grpSpPr>
        <p:sp>
          <p:nvSpPr>
            <p:cNvPr id="47" name="Rechteck 46"/>
            <p:cNvSpPr/>
            <p:nvPr/>
          </p:nvSpPr>
          <p:spPr>
            <a:xfrm>
              <a:off x="7278228" y="245092"/>
              <a:ext cx="219574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8" name="Rechteck 47"/>
            <p:cNvSpPr/>
            <p:nvPr/>
          </p:nvSpPr>
          <p:spPr>
            <a:xfrm>
              <a:off x="6880600" y="245092"/>
              <a:ext cx="397628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sp>
          <p:nvSpPr>
            <p:cNvPr id="49" name="Rechteck 48"/>
            <p:cNvSpPr/>
            <p:nvPr/>
          </p:nvSpPr>
          <p:spPr>
            <a:xfrm>
              <a:off x="7497801" y="245092"/>
              <a:ext cx="299159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50" name="Grafik 49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8271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Periodenerfolgsrechnung: Ermittlung des Periodenerfolgs durch Kombination der Kostenträgerzeit- und der Erlösrechnung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358775" y="1440409"/>
            <a:ext cx="7848600" cy="882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Periodenerfolgsrechnungen können sich durch verschiedene Gliederungen der Kosten (Gesamt- vs. Umsatzkostenverfahren) und nach dem Umfang der Kostenerfassung (Voll- vs. Teilkostenbasis) unterscheiden</a:t>
            </a:r>
          </a:p>
        </p:txBody>
      </p:sp>
      <p:sp>
        <p:nvSpPr>
          <p:cNvPr id="23" name="Rechteck 22"/>
          <p:cNvSpPr/>
          <p:nvPr/>
        </p:nvSpPr>
        <p:spPr>
          <a:xfrm>
            <a:off x="358773" y="2656364"/>
            <a:ext cx="3849432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r>
              <a:rPr lang="de-DE" sz="1200" b="1" dirty="0">
                <a:solidFill>
                  <a:schemeClr val="bg1"/>
                </a:solidFill>
              </a:rPr>
              <a:t>Gesamtkostenverfahren </a:t>
            </a:r>
          </a:p>
          <a:p>
            <a:pPr algn="ctr">
              <a:spcBef>
                <a:spcPts val="0"/>
              </a:spcBef>
            </a:pPr>
            <a:r>
              <a:rPr lang="de-DE" sz="1200" b="1" dirty="0">
                <a:solidFill>
                  <a:schemeClr val="bg1"/>
                </a:solidFill>
              </a:rPr>
              <a:t>auf Voll- und Teilkostenbasis</a:t>
            </a:r>
          </a:p>
        </p:txBody>
      </p:sp>
      <p:sp>
        <p:nvSpPr>
          <p:cNvPr id="24" name="Rechteck 23"/>
          <p:cNvSpPr/>
          <p:nvPr/>
        </p:nvSpPr>
        <p:spPr>
          <a:xfrm>
            <a:off x="4481512" y="2656364"/>
            <a:ext cx="3848400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r>
              <a:rPr lang="de-DE" sz="1200" b="1" dirty="0">
                <a:solidFill>
                  <a:schemeClr val="bg1"/>
                </a:solidFill>
              </a:rPr>
              <a:t>Umsatzkostenverfahren </a:t>
            </a:r>
          </a:p>
          <a:p>
            <a:pPr algn="ctr">
              <a:spcBef>
                <a:spcPts val="0"/>
              </a:spcBef>
            </a:pPr>
            <a:r>
              <a:rPr lang="de-DE" sz="1200" b="1" dirty="0">
                <a:solidFill>
                  <a:schemeClr val="bg1"/>
                </a:solidFill>
              </a:rPr>
              <a:t>auf Voll- und Teilkostenbasis</a:t>
            </a:r>
          </a:p>
        </p:txBody>
      </p:sp>
      <p:sp>
        <p:nvSpPr>
          <p:cNvPr id="25" name="Ellipse 24"/>
          <p:cNvSpPr/>
          <p:nvPr/>
        </p:nvSpPr>
        <p:spPr>
          <a:xfrm>
            <a:off x="4291988" y="2538707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B</a:t>
            </a:r>
          </a:p>
        </p:txBody>
      </p:sp>
      <p:sp>
        <p:nvSpPr>
          <p:cNvPr id="26" name="Ellipse 25"/>
          <p:cNvSpPr/>
          <p:nvPr/>
        </p:nvSpPr>
        <p:spPr>
          <a:xfrm>
            <a:off x="169250" y="2538707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A</a:t>
            </a:r>
          </a:p>
        </p:txBody>
      </p:sp>
      <p:sp>
        <p:nvSpPr>
          <p:cNvPr id="34" name="Abgerundetes Rechteck 33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rgbClr val="404040"/>
                </a:solidFill>
              </a:rPr>
              <a:t>Theorie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Friedl/Pedell (2017), S. 146/148</a:t>
            </a:r>
          </a:p>
        </p:txBody>
      </p:sp>
      <p:grpSp>
        <p:nvGrpSpPr>
          <p:cNvPr id="89" name="Gruppieren 88"/>
          <p:cNvGrpSpPr/>
          <p:nvPr/>
        </p:nvGrpSpPr>
        <p:grpSpPr>
          <a:xfrm>
            <a:off x="4481512" y="3283073"/>
            <a:ext cx="3860590" cy="1584000"/>
            <a:chOff x="4481512" y="3145680"/>
            <a:chExt cx="3860590" cy="1584000"/>
          </a:xfrm>
          <a:effectLst/>
        </p:grpSpPr>
        <p:sp>
          <p:nvSpPr>
            <p:cNvPr id="37" name="Text Box 14"/>
            <p:cNvSpPr txBox="1">
              <a:spLocks noChangeArrowheads="1"/>
            </p:cNvSpPr>
            <p:nvPr/>
          </p:nvSpPr>
          <p:spPr bwMode="auto">
            <a:xfrm>
              <a:off x="4809095" y="3145680"/>
              <a:ext cx="1414170" cy="246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1000" b="1" dirty="0">
                  <a:solidFill>
                    <a:srgbClr val="404040"/>
                  </a:solidFill>
                  <a:latin typeface="+mn-lt"/>
                </a:rPr>
                <a:t>Vollkostenrechnung</a:t>
              </a:r>
            </a:p>
          </p:txBody>
        </p:sp>
        <p:cxnSp>
          <p:nvCxnSpPr>
            <p:cNvPr id="38" name="Gerade Verbindung 3"/>
            <p:cNvCxnSpPr/>
            <p:nvPr/>
          </p:nvCxnSpPr>
          <p:spPr>
            <a:xfrm>
              <a:off x="6424501" y="3145680"/>
              <a:ext cx="0" cy="158400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 Box 14"/>
            <p:cNvSpPr txBox="1">
              <a:spLocks noChangeArrowheads="1"/>
            </p:cNvSpPr>
            <p:nvPr/>
          </p:nvSpPr>
          <p:spPr bwMode="auto">
            <a:xfrm>
              <a:off x="6530191" y="3145680"/>
              <a:ext cx="1399742" cy="246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1000" b="1" dirty="0">
                  <a:solidFill>
                    <a:srgbClr val="404040"/>
                  </a:solidFill>
                  <a:latin typeface="+mn-lt"/>
                </a:rPr>
                <a:t>Teilkostenrechnung</a:t>
              </a:r>
            </a:p>
          </p:txBody>
        </p:sp>
        <p:sp>
          <p:nvSpPr>
            <p:cNvPr id="40" name="Text Box 14"/>
            <p:cNvSpPr txBox="1">
              <a:spLocks noChangeArrowheads="1"/>
            </p:cNvSpPr>
            <p:nvPr/>
          </p:nvSpPr>
          <p:spPr bwMode="auto">
            <a:xfrm>
              <a:off x="4481512" y="3461711"/>
              <a:ext cx="1088760" cy="63094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i="1" dirty="0">
                  <a:solidFill>
                    <a:srgbClr val="404040"/>
                  </a:solidFill>
                  <a:latin typeface="+mn-lt"/>
                </a:rPr>
                <a:t>Gesamte Selbstkosten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/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der </a:t>
              </a:r>
              <a:r>
                <a:rPr kumimoji="1" lang="de-DE" sz="700" i="1" dirty="0">
                  <a:solidFill>
                    <a:srgbClr val="404040"/>
                  </a:solidFill>
                  <a:latin typeface="+mn-lt"/>
                </a:rPr>
                <a:t>abgesetzten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/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Produkte</a:t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(</a:t>
              </a:r>
              <a:r>
                <a:rPr kumimoji="1" lang="de-DE" sz="700" dirty="0" err="1">
                  <a:solidFill>
                    <a:srgbClr val="404040"/>
                  </a:solidFill>
                  <a:latin typeface="+mn-lt"/>
                </a:rPr>
                <a:t>gegl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. nach Produkt-</a:t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arten)</a:t>
              </a:r>
            </a:p>
          </p:txBody>
        </p:sp>
        <p:sp>
          <p:nvSpPr>
            <p:cNvPr id="41" name="Text Box 14"/>
            <p:cNvSpPr txBox="1">
              <a:spLocks noChangeArrowheads="1"/>
            </p:cNvSpPr>
            <p:nvPr/>
          </p:nvSpPr>
          <p:spPr bwMode="auto">
            <a:xfrm>
              <a:off x="6388276" y="3461711"/>
              <a:ext cx="1050288" cy="63094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i="1" dirty="0">
                  <a:solidFill>
                    <a:srgbClr val="404040"/>
                  </a:solidFill>
                  <a:latin typeface="+mn-lt"/>
                </a:rPr>
                <a:t>Variable Selbstkosten</a:t>
              </a:r>
              <a:br>
                <a:rPr kumimoji="1" lang="de-DE" sz="700" i="1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der </a:t>
              </a:r>
              <a:r>
                <a:rPr kumimoji="1" lang="de-DE" sz="700" i="1" dirty="0">
                  <a:solidFill>
                    <a:srgbClr val="404040"/>
                  </a:solidFill>
                  <a:latin typeface="+mn-lt"/>
                </a:rPr>
                <a:t>abgesetzten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/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Produkte</a:t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(</a:t>
              </a:r>
              <a:r>
                <a:rPr kumimoji="1" lang="de-DE" sz="700" dirty="0" err="1">
                  <a:solidFill>
                    <a:srgbClr val="404040"/>
                  </a:solidFill>
                  <a:latin typeface="+mn-lt"/>
                </a:rPr>
                <a:t>gegl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. nach Produkt-</a:t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arten)</a:t>
              </a:r>
            </a:p>
          </p:txBody>
        </p:sp>
        <p:cxnSp>
          <p:nvCxnSpPr>
            <p:cNvPr id="42" name="Gerade Verbindung 25"/>
            <p:cNvCxnSpPr/>
            <p:nvPr/>
          </p:nvCxnSpPr>
          <p:spPr>
            <a:xfrm>
              <a:off x="4537331" y="3411825"/>
              <a:ext cx="3682829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28"/>
            <p:cNvCxnSpPr/>
            <p:nvPr/>
          </p:nvCxnSpPr>
          <p:spPr>
            <a:xfrm>
              <a:off x="5514958" y="3411825"/>
              <a:ext cx="0" cy="1317855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 Box 14"/>
            <p:cNvSpPr txBox="1">
              <a:spLocks noChangeArrowheads="1"/>
            </p:cNvSpPr>
            <p:nvPr/>
          </p:nvSpPr>
          <p:spPr bwMode="auto">
            <a:xfrm>
              <a:off x="7347919" y="3461711"/>
              <a:ext cx="994183" cy="41549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i="1" dirty="0">
                  <a:solidFill>
                    <a:srgbClr val="404040"/>
                  </a:solidFill>
                  <a:latin typeface="+mn-lt"/>
                </a:rPr>
                <a:t>Umsatzerlöse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/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(</a:t>
              </a:r>
              <a:r>
                <a:rPr kumimoji="1" lang="de-DE" sz="700" dirty="0" err="1">
                  <a:solidFill>
                    <a:srgbClr val="404040"/>
                  </a:solidFill>
                  <a:latin typeface="+mn-lt"/>
                </a:rPr>
                <a:t>gegl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. nach Produkt-</a:t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arten)</a:t>
              </a:r>
            </a:p>
          </p:txBody>
        </p:sp>
        <p:cxnSp>
          <p:nvCxnSpPr>
            <p:cNvPr id="45" name="Gerade Verbindung 30"/>
            <p:cNvCxnSpPr/>
            <p:nvPr/>
          </p:nvCxnSpPr>
          <p:spPr>
            <a:xfrm>
              <a:off x="7384146" y="3411825"/>
              <a:ext cx="0" cy="1317855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 Box 14"/>
            <p:cNvSpPr txBox="1">
              <a:spLocks noChangeArrowheads="1"/>
            </p:cNvSpPr>
            <p:nvPr/>
          </p:nvSpPr>
          <p:spPr bwMode="auto">
            <a:xfrm>
              <a:off x="5478733" y="3461711"/>
              <a:ext cx="994183" cy="41549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i="1" dirty="0">
                  <a:solidFill>
                    <a:srgbClr val="404040"/>
                  </a:solidFill>
                  <a:latin typeface="+mn-lt"/>
                </a:rPr>
                <a:t>Umsatzerlöse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/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(</a:t>
              </a:r>
              <a:r>
                <a:rPr kumimoji="1" lang="de-DE" sz="700" dirty="0" err="1">
                  <a:solidFill>
                    <a:srgbClr val="404040"/>
                  </a:solidFill>
                  <a:latin typeface="+mn-lt"/>
                </a:rPr>
                <a:t>gegl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. nach Produkt-</a:t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arten)</a:t>
              </a:r>
            </a:p>
          </p:txBody>
        </p:sp>
        <p:cxnSp>
          <p:nvCxnSpPr>
            <p:cNvPr id="47" name="Gerade Verbindung 34"/>
            <p:cNvCxnSpPr/>
            <p:nvPr/>
          </p:nvCxnSpPr>
          <p:spPr>
            <a:xfrm>
              <a:off x="4537331" y="4723330"/>
              <a:ext cx="3682829" cy="0"/>
            </a:xfrm>
            <a:prstGeom prst="line">
              <a:avLst/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 Box 14"/>
            <p:cNvSpPr txBox="1">
              <a:spLocks noChangeArrowheads="1"/>
            </p:cNvSpPr>
            <p:nvPr/>
          </p:nvSpPr>
          <p:spPr bwMode="auto">
            <a:xfrm>
              <a:off x="6388274" y="4105088"/>
              <a:ext cx="781586" cy="20005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i="1" dirty="0">
                  <a:solidFill>
                    <a:srgbClr val="404040"/>
                  </a:solidFill>
                  <a:latin typeface="+mn-lt"/>
                </a:rPr>
                <a:t>Fixkostenblock</a:t>
              </a:r>
            </a:p>
          </p:txBody>
        </p:sp>
        <p:sp>
          <p:nvSpPr>
            <p:cNvPr id="49" name="Text Box 14"/>
            <p:cNvSpPr txBox="1">
              <a:spLocks noChangeArrowheads="1"/>
            </p:cNvSpPr>
            <p:nvPr/>
          </p:nvSpPr>
          <p:spPr bwMode="auto">
            <a:xfrm>
              <a:off x="6384099" y="4523275"/>
              <a:ext cx="794112" cy="20005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Betriebsgewinn</a:t>
              </a:r>
            </a:p>
          </p:txBody>
        </p:sp>
        <p:sp>
          <p:nvSpPr>
            <p:cNvPr id="50" name="Text Box 14"/>
            <p:cNvSpPr txBox="1">
              <a:spLocks noChangeArrowheads="1"/>
            </p:cNvSpPr>
            <p:nvPr/>
          </p:nvSpPr>
          <p:spPr bwMode="auto">
            <a:xfrm>
              <a:off x="7347919" y="4523275"/>
              <a:ext cx="769061" cy="20005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Betriebsverlust</a:t>
              </a:r>
            </a:p>
          </p:txBody>
        </p:sp>
        <p:sp>
          <p:nvSpPr>
            <p:cNvPr id="51" name="Text Box 14"/>
            <p:cNvSpPr txBox="1">
              <a:spLocks noChangeArrowheads="1"/>
            </p:cNvSpPr>
            <p:nvPr/>
          </p:nvSpPr>
          <p:spPr bwMode="auto">
            <a:xfrm>
              <a:off x="4481512" y="4523275"/>
              <a:ext cx="794112" cy="20005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Betriebsgewinn</a:t>
              </a:r>
            </a:p>
          </p:txBody>
        </p:sp>
        <p:sp>
          <p:nvSpPr>
            <p:cNvPr id="52" name="Text Box 14"/>
            <p:cNvSpPr txBox="1">
              <a:spLocks noChangeArrowheads="1"/>
            </p:cNvSpPr>
            <p:nvPr/>
          </p:nvSpPr>
          <p:spPr bwMode="auto">
            <a:xfrm>
              <a:off x="5445331" y="4523275"/>
              <a:ext cx="769061" cy="20005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Betriebsverlust</a:t>
              </a:r>
            </a:p>
          </p:txBody>
        </p:sp>
      </p:grpSp>
      <p:grpSp>
        <p:nvGrpSpPr>
          <p:cNvPr id="88" name="Gruppieren 87"/>
          <p:cNvGrpSpPr/>
          <p:nvPr/>
        </p:nvGrpSpPr>
        <p:grpSpPr>
          <a:xfrm>
            <a:off x="358773" y="3283073"/>
            <a:ext cx="3849433" cy="1584000"/>
            <a:chOff x="358773" y="3145680"/>
            <a:chExt cx="3865885" cy="1584000"/>
          </a:xfrm>
          <a:effectLst/>
        </p:grpSpPr>
        <p:sp>
          <p:nvSpPr>
            <p:cNvPr id="54" name="Text Box 14"/>
            <p:cNvSpPr txBox="1">
              <a:spLocks noChangeArrowheads="1"/>
            </p:cNvSpPr>
            <p:nvPr/>
          </p:nvSpPr>
          <p:spPr bwMode="auto">
            <a:xfrm>
              <a:off x="681486" y="3145680"/>
              <a:ext cx="1420214" cy="246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1000" b="1" dirty="0">
                  <a:solidFill>
                    <a:srgbClr val="404040"/>
                  </a:solidFill>
                  <a:latin typeface="+mn-lt"/>
                </a:rPr>
                <a:t>Vollkostenrechnung</a:t>
              </a:r>
            </a:p>
          </p:txBody>
        </p:sp>
        <p:cxnSp>
          <p:nvCxnSpPr>
            <p:cNvPr id="55" name="Gerade Verbindung 48"/>
            <p:cNvCxnSpPr/>
            <p:nvPr/>
          </p:nvCxnSpPr>
          <p:spPr>
            <a:xfrm>
              <a:off x="2267758" y="3145680"/>
              <a:ext cx="0" cy="158400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 Box 14"/>
            <p:cNvSpPr txBox="1">
              <a:spLocks noChangeArrowheads="1"/>
            </p:cNvSpPr>
            <p:nvPr/>
          </p:nvSpPr>
          <p:spPr bwMode="auto">
            <a:xfrm>
              <a:off x="2376989" y="3145680"/>
              <a:ext cx="1405724" cy="246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1000" b="1" dirty="0">
                  <a:solidFill>
                    <a:srgbClr val="404040"/>
                  </a:solidFill>
                  <a:latin typeface="+mn-lt"/>
                </a:rPr>
                <a:t>Teilkostenrechnung</a:t>
              </a:r>
            </a:p>
          </p:txBody>
        </p:sp>
        <p:sp>
          <p:nvSpPr>
            <p:cNvPr id="57" name="Text Box 14"/>
            <p:cNvSpPr txBox="1">
              <a:spLocks noChangeArrowheads="1"/>
            </p:cNvSpPr>
            <p:nvPr/>
          </p:nvSpPr>
          <p:spPr bwMode="auto">
            <a:xfrm>
              <a:off x="358774" y="3461711"/>
              <a:ext cx="963725" cy="41549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i="1" dirty="0">
                  <a:solidFill>
                    <a:srgbClr val="404040"/>
                  </a:solidFill>
                  <a:latin typeface="+mn-lt"/>
                </a:rPr>
                <a:t>Gesamtkosten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/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(</a:t>
              </a:r>
              <a:r>
                <a:rPr kumimoji="1" lang="de-DE" sz="700" dirty="0" err="1">
                  <a:solidFill>
                    <a:srgbClr val="404040"/>
                  </a:solidFill>
                  <a:latin typeface="+mn-lt"/>
                </a:rPr>
                <a:t>gegl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. nach Kosten-</a:t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arten)</a:t>
              </a:r>
            </a:p>
          </p:txBody>
        </p:sp>
        <p:sp>
          <p:nvSpPr>
            <p:cNvPr id="58" name="Text Box 14"/>
            <p:cNvSpPr txBox="1">
              <a:spLocks noChangeArrowheads="1"/>
            </p:cNvSpPr>
            <p:nvPr/>
          </p:nvSpPr>
          <p:spPr bwMode="auto">
            <a:xfrm>
              <a:off x="2251450" y="3461711"/>
              <a:ext cx="963725" cy="41549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i="1" dirty="0">
                  <a:solidFill>
                    <a:srgbClr val="404040"/>
                  </a:solidFill>
                  <a:latin typeface="+mn-lt"/>
                </a:rPr>
                <a:t>Variable Kosten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/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(</a:t>
              </a:r>
              <a:r>
                <a:rPr kumimoji="1" lang="de-DE" sz="700" dirty="0" err="1">
                  <a:solidFill>
                    <a:srgbClr val="404040"/>
                  </a:solidFill>
                  <a:latin typeface="+mn-lt"/>
                </a:rPr>
                <a:t>gegl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. nach Kosten-</a:t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arten)</a:t>
              </a:r>
            </a:p>
          </p:txBody>
        </p:sp>
        <p:cxnSp>
          <p:nvCxnSpPr>
            <p:cNvPr id="59" name="Gerade Verbindung 52"/>
            <p:cNvCxnSpPr/>
            <p:nvPr/>
          </p:nvCxnSpPr>
          <p:spPr>
            <a:xfrm>
              <a:off x="413763" y="3411825"/>
              <a:ext cx="3628067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 Verbindung 53"/>
            <p:cNvCxnSpPr/>
            <p:nvPr/>
          </p:nvCxnSpPr>
          <p:spPr>
            <a:xfrm>
              <a:off x="1306191" y="3411825"/>
              <a:ext cx="0" cy="1317855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 Box 14"/>
            <p:cNvSpPr txBox="1">
              <a:spLocks noChangeArrowheads="1"/>
            </p:cNvSpPr>
            <p:nvPr/>
          </p:nvSpPr>
          <p:spPr bwMode="auto">
            <a:xfrm>
              <a:off x="3182559" y="3461711"/>
              <a:ext cx="994183" cy="41549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i="1" dirty="0">
                  <a:solidFill>
                    <a:srgbClr val="404040"/>
                  </a:solidFill>
                  <a:latin typeface="+mn-lt"/>
                </a:rPr>
                <a:t>Umsatzerlöse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/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(</a:t>
              </a:r>
              <a:r>
                <a:rPr kumimoji="1" lang="de-DE" sz="700" dirty="0" err="1">
                  <a:solidFill>
                    <a:srgbClr val="404040"/>
                  </a:solidFill>
                  <a:latin typeface="+mn-lt"/>
                </a:rPr>
                <a:t>gegl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. nach Produkt-</a:t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arten)</a:t>
              </a:r>
            </a:p>
          </p:txBody>
        </p:sp>
        <p:cxnSp>
          <p:nvCxnSpPr>
            <p:cNvPr id="62" name="Gerade Verbindung 55"/>
            <p:cNvCxnSpPr/>
            <p:nvPr/>
          </p:nvCxnSpPr>
          <p:spPr>
            <a:xfrm>
              <a:off x="3198867" y="3411825"/>
              <a:ext cx="0" cy="1317855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 Box 14"/>
            <p:cNvSpPr txBox="1">
              <a:spLocks noChangeArrowheads="1"/>
            </p:cNvSpPr>
            <p:nvPr/>
          </p:nvSpPr>
          <p:spPr bwMode="auto">
            <a:xfrm>
              <a:off x="1289883" y="3461711"/>
              <a:ext cx="998432" cy="41549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i="1" dirty="0">
                  <a:solidFill>
                    <a:srgbClr val="404040"/>
                  </a:solidFill>
                  <a:latin typeface="+mn-lt"/>
                </a:rPr>
                <a:t>Umsatzerlöse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/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(</a:t>
              </a:r>
              <a:r>
                <a:rPr kumimoji="1" lang="de-DE" sz="700" dirty="0" err="1">
                  <a:solidFill>
                    <a:srgbClr val="404040"/>
                  </a:solidFill>
                  <a:latin typeface="+mn-lt"/>
                </a:rPr>
                <a:t>gegl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. nach Produkt-</a:t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arten)</a:t>
              </a:r>
            </a:p>
          </p:txBody>
        </p:sp>
        <p:cxnSp>
          <p:nvCxnSpPr>
            <p:cNvPr id="64" name="Gerade Verbindung 57"/>
            <p:cNvCxnSpPr/>
            <p:nvPr/>
          </p:nvCxnSpPr>
          <p:spPr>
            <a:xfrm>
              <a:off x="413763" y="4723330"/>
              <a:ext cx="3628067" cy="0"/>
            </a:xfrm>
            <a:prstGeom prst="line">
              <a:avLst/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 Box 14"/>
            <p:cNvSpPr txBox="1">
              <a:spLocks noChangeArrowheads="1"/>
            </p:cNvSpPr>
            <p:nvPr/>
          </p:nvSpPr>
          <p:spPr bwMode="auto">
            <a:xfrm>
              <a:off x="2241888" y="3834315"/>
              <a:ext cx="779492" cy="20005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i="1" dirty="0">
                  <a:solidFill>
                    <a:srgbClr val="404040"/>
                  </a:solidFill>
                  <a:latin typeface="+mn-lt"/>
                </a:rPr>
                <a:t>Fixkostenblock</a:t>
              </a:r>
            </a:p>
          </p:txBody>
        </p:sp>
        <p:sp>
          <p:nvSpPr>
            <p:cNvPr id="66" name="Text Box 14"/>
            <p:cNvSpPr txBox="1">
              <a:spLocks noChangeArrowheads="1"/>
            </p:cNvSpPr>
            <p:nvPr/>
          </p:nvSpPr>
          <p:spPr bwMode="auto">
            <a:xfrm>
              <a:off x="2235420" y="4523275"/>
              <a:ext cx="795411" cy="20005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Betriebsgewinn</a:t>
              </a:r>
            </a:p>
          </p:txBody>
        </p:sp>
        <p:sp>
          <p:nvSpPr>
            <p:cNvPr id="67" name="Text Box 14"/>
            <p:cNvSpPr txBox="1">
              <a:spLocks noChangeArrowheads="1"/>
            </p:cNvSpPr>
            <p:nvPr/>
          </p:nvSpPr>
          <p:spPr bwMode="auto">
            <a:xfrm>
              <a:off x="3182559" y="4523275"/>
              <a:ext cx="777777" cy="20005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Betriebsverlust</a:t>
              </a:r>
            </a:p>
          </p:txBody>
        </p:sp>
        <p:sp>
          <p:nvSpPr>
            <p:cNvPr id="68" name="Text Box 14"/>
            <p:cNvSpPr txBox="1">
              <a:spLocks noChangeArrowheads="1"/>
            </p:cNvSpPr>
            <p:nvPr/>
          </p:nvSpPr>
          <p:spPr bwMode="auto">
            <a:xfrm>
              <a:off x="358774" y="4523275"/>
              <a:ext cx="795411" cy="20005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Betriebsgewinn</a:t>
              </a:r>
            </a:p>
          </p:txBody>
        </p:sp>
        <p:sp>
          <p:nvSpPr>
            <p:cNvPr id="69" name="Text Box 14"/>
            <p:cNvSpPr txBox="1">
              <a:spLocks noChangeArrowheads="1"/>
            </p:cNvSpPr>
            <p:nvPr/>
          </p:nvSpPr>
          <p:spPr bwMode="auto">
            <a:xfrm>
              <a:off x="1305914" y="4523275"/>
              <a:ext cx="777777" cy="20005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Betriebsverlust</a:t>
              </a:r>
            </a:p>
          </p:txBody>
        </p:sp>
        <p:sp>
          <p:nvSpPr>
            <p:cNvPr id="70" name="Text Box 14"/>
            <p:cNvSpPr txBox="1">
              <a:spLocks noChangeArrowheads="1"/>
            </p:cNvSpPr>
            <p:nvPr/>
          </p:nvSpPr>
          <p:spPr bwMode="auto">
            <a:xfrm>
              <a:off x="358773" y="3991477"/>
              <a:ext cx="1033200" cy="41549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i="1" dirty="0">
                  <a:solidFill>
                    <a:srgbClr val="404040"/>
                  </a:solidFill>
                  <a:latin typeface="+mn-lt"/>
                </a:rPr>
                <a:t>Herstellkosten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 der</a:t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Bestands</a:t>
              </a:r>
              <a:r>
                <a:rPr kumimoji="1" lang="de-DE" sz="700" i="1" dirty="0">
                  <a:solidFill>
                    <a:srgbClr val="404040"/>
                  </a:solidFill>
                  <a:latin typeface="+mn-lt"/>
                </a:rPr>
                <a:t>minderung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/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(inkl. Fixkostenanteil)</a:t>
              </a:r>
            </a:p>
          </p:txBody>
        </p:sp>
        <p:sp>
          <p:nvSpPr>
            <p:cNvPr id="71" name="Text Box 14"/>
            <p:cNvSpPr txBox="1">
              <a:spLocks noChangeArrowheads="1"/>
            </p:cNvSpPr>
            <p:nvPr/>
          </p:nvSpPr>
          <p:spPr bwMode="auto">
            <a:xfrm>
              <a:off x="1300330" y="3991477"/>
              <a:ext cx="1033200" cy="41549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i="1" dirty="0">
                  <a:solidFill>
                    <a:srgbClr val="404040"/>
                  </a:solidFill>
                  <a:latin typeface="+mn-lt"/>
                </a:rPr>
                <a:t>Herstellkosten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 der</a:t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Bestands</a:t>
              </a:r>
              <a:r>
                <a:rPr kumimoji="1" lang="de-DE" sz="700" i="1" dirty="0">
                  <a:solidFill>
                    <a:srgbClr val="404040"/>
                  </a:solidFill>
                  <a:latin typeface="+mn-lt"/>
                </a:rPr>
                <a:t>mehrung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/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(inkl. Fixkostenanteil)</a:t>
              </a:r>
            </a:p>
          </p:txBody>
        </p:sp>
        <p:sp>
          <p:nvSpPr>
            <p:cNvPr id="72" name="Text Box 14"/>
            <p:cNvSpPr txBox="1">
              <a:spLocks noChangeArrowheads="1"/>
            </p:cNvSpPr>
            <p:nvPr/>
          </p:nvSpPr>
          <p:spPr bwMode="auto">
            <a:xfrm>
              <a:off x="2241888" y="3991477"/>
              <a:ext cx="1033200" cy="41549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i="1" dirty="0">
                  <a:solidFill>
                    <a:srgbClr val="404040"/>
                  </a:solidFill>
                  <a:latin typeface="+mn-lt"/>
                </a:rPr>
                <a:t>Variable Herstell-</a:t>
              </a:r>
              <a:br>
                <a:rPr kumimoji="1" lang="de-DE" sz="700" i="1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i="1" dirty="0">
                  <a:solidFill>
                    <a:srgbClr val="404040"/>
                  </a:solidFill>
                  <a:latin typeface="+mn-lt"/>
                </a:rPr>
                <a:t>kosten 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der Bestands-</a:t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i="1" dirty="0" err="1">
                  <a:solidFill>
                    <a:srgbClr val="404040"/>
                  </a:solidFill>
                  <a:latin typeface="+mn-lt"/>
                </a:rPr>
                <a:t>minderung</a:t>
              </a:r>
              <a:endParaRPr kumimoji="1" lang="de-DE" sz="700" i="1" dirty="0">
                <a:solidFill>
                  <a:srgbClr val="404040"/>
                </a:solidFill>
                <a:latin typeface="+mn-lt"/>
              </a:endParaRPr>
            </a:p>
          </p:txBody>
        </p:sp>
        <p:sp>
          <p:nvSpPr>
            <p:cNvPr id="73" name="Text Box 14"/>
            <p:cNvSpPr txBox="1">
              <a:spLocks noChangeArrowheads="1"/>
            </p:cNvSpPr>
            <p:nvPr/>
          </p:nvSpPr>
          <p:spPr bwMode="auto">
            <a:xfrm>
              <a:off x="3191458" y="3991477"/>
              <a:ext cx="1033200" cy="41549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700" i="1" dirty="0">
                  <a:solidFill>
                    <a:srgbClr val="404040"/>
                  </a:solidFill>
                  <a:latin typeface="+mn-lt"/>
                </a:rPr>
                <a:t>Variable Herstell-</a:t>
              </a:r>
              <a:br>
                <a:rPr kumimoji="1" lang="de-DE" sz="700" i="1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i="1" dirty="0">
                  <a:solidFill>
                    <a:srgbClr val="404040"/>
                  </a:solidFill>
                  <a:latin typeface="+mn-lt"/>
                </a:rPr>
                <a:t>kosten</a:t>
              </a:r>
              <a:r>
                <a:rPr kumimoji="1" lang="de-DE" sz="700" dirty="0">
                  <a:solidFill>
                    <a:srgbClr val="404040"/>
                  </a:solidFill>
                  <a:latin typeface="+mn-lt"/>
                </a:rPr>
                <a:t> der Bestands-</a:t>
              </a:r>
              <a:br>
                <a:rPr kumimoji="1" lang="de-DE" sz="700" dirty="0">
                  <a:solidFill>
                    <a:srgbClr val="404040"/>
                  </a:solidFill>
                  <a:latin typeface="+mn-lt"/>
                </a:rPr>
              </a:br>
              <a:r>
                <a:rPr kumimoji="1" lang="de-DE" sz="700" i="1" dirty="0" err="1">
                  <a:solidFill>
                    <a:srgbClr val="404040"/>
                  </a:solidFill>
                  <a:latin typeface="+mn-lt"/>
                </a:rPr>
                <a:t>mehrung</a:t>
              </a:r>
              <a:endParaRPr kumimoji="1" lang="de-DE" sz="700" i="1" dirty="0">
                <a:solidFill>
                  <a:srgbClr val="404040"/>
                </a:solidFill>
                <a:latin typeface="+mn-lt"/>
              </a:endParaRPr>
            </a:p>
          </p:txBody>
        </p:sp>
      </p:grpSp>
      <p:cxnSp>
        <p:nvCxnSpPr>
          <p:cNvPr id="74" name="Gerade Verbindung mit Pfeil 73"/>
          <p:cNvCxnSpPr>
            <a:stCxn id="78" idx="0"/>
            <a:endCxn id="71" idx="2"/>
          </p:cNvCxnSpPr>
          <p:nvPr/>
        </p:nvCxnSpPr>
        <p:spPr>
          <a:xfrm flipH="1" flipV="1">
            <a:off x="1810725" y="4544368"/>
            <a:ext cx="472764" cy="561867"/>
          </a:xfrm>
          <a:prstGeom prst="straightConnector1">
            <a:avLst/>
          </a:prstGeom>
          <a:ln w="9525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/>
          <p:cNvCxnSpPr>
            <a:stCxn id="78" idx="0"/>
            <a:endCxn id="70" idx="2"/>
          </p:cNvCxnSpPr>
          <p:nvPr/>
        </p:nvCxnSpPr>
        <p:spPr>
          <a:xfrm flipH="1" flipV="1">
            <a:off x="873175" y="4544368"/>
            <a:ext cx="1410314" cy="561867"/>
          </a:xfrm>
          <a:prstGeom prst="straightConnector1">
            <a:avLst/>
          </a:prstGeom>
          <a:ln w="9525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/>
          <p:cNvCxnSpPr>
            <a:stCxn id="78" idx="0"/>
            <a:endCxn id="72" idx="2"/>
          </p:cNvCxnSpPr>
          <p:nvPr/>
        </p:nvCxnSpPr>
        <p:spPr>
          <a:xfrm flipV="1">
            <a:off x="2283489" y="4544368"/>
            <a:ext cx="464787" cy="561867"/>
          </a:xfrm>
          <a:prstGeom prst="straightConnector1">
            <a:avLst/>
          </a:prstGeom>
          <a:ln w="9525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78" idx="0"/>
            <a:endCxn id="73" idx="2"/>
          </p:cNvCxnSpPr>
          <p:nvPr/>
        </p:nvCxnSpPr>
        <p:spPr>
          <a:xfrm flipV="1">
            <a:off x="2283489" y="4544368"/>
            <a:ext cx="1410316" cy="561867"/>
          </a:xfrm>
          <a:prstGeom prst="straightConnector1">
            <a:avLst/>
          </a:prstGeom>
          <a:ln w="9525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 Box 14"/>
          <p:cNvSpPr txBox="1">
            <a:spLocks noChangeArrowheads="1"/>
          </p:cNvSpPr>
          <p:nvPr/>
        </p:nvSpPr>
        <p:spPr bwMode="auto">
          <a:xfrm>
            <a:off x="1242572" y="5106235"/>
            <a:ext cx="2081834" cy="44203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72000" tIns="36000" rIns="72000" bIns="36000">
            <a:spAutoFit/>
          </a:bodyPr>
          <a:lstStyle/>
          <a:p>
            <a:pPr eaLnBrk="0" hangingPunct="0"/>
            <a:r>
              <a:rPr kumimoji="1" lang="de-DE" sz="800" b="1" dirty="0">
                <a:solidFill>
                  <a:srgbClr val="404040"/>
                </a:solidFill>
                <a:latin typeface="+mn-lt"/>
              </a:rPr>
              <a:t>Hinweis: </a:t>
            </a:r>
            <a:r>
              <a:rPr kumimoji="1" lang="de-DE" sz="800" dirty="0">
                <a:solidFill>
                  <a:srgbClr val="404040"/>
                </a:solidFill>
                <a:latin typeface="+mn-lt"/>
              </a:rPr>
              <a:t>Bestandsveränderung immer nur</a:t>
            </a:r>
            <a:br>
              <a:rPr kumimoji="1" lang="de-DE" sz="800" dirty="0">
                <a:solidFill>
                  <a:srgbClr val="404040"/>
                </a:solidFill>
                <a:latin typeface="+mn-lt"/>
              </a:rPr>
            </a:br>
            <a:r>
              <a:rPr kumimoji="1" lang="de-DE" sz="800" dirty="0">
                <a:solidFill>
                  <a:srgbClr val="404040"/>
                </a:solidFill>
                <a:latin typeface="+mn-lt"/>
              </a:rPr>
              <a:t>zu HK (d.h. Verw./</a:t>
            </a:r>
            <a:r>
              <a:rPr kumimoji="1" lang="de-DE" sz="800" dirty="0" err="1">
                <a:solidFill>
                  <a:srgbClr val="404040"/>
                </a:solidFill>
                <a:latin typeface="+mn-lt"/>
              </a:rPr>
              <a:t>Vt</a:t>
            </a:r>
            <a:r>
              <a:rPr kumimoji="1" lang="de-DE" sz="800" dirty="0">
                <a:solidFill>
                  <a:srgbClr val="404040"/>
                </a:solidFill>
                <a:latin typeface="+mn-lt"/>
              </a:rPr>
              <a:t>.-GK nur auf</a:t>
            </a:r>
            <a:br>
              <a:rPr kumimoji="1" lang="de-DE" sz="800" dirty="0">
                <a:solidFill>
                  <a:srgbClr val="404040"/>
                </a:solidFill>
                <a:latin typeface="+mn-lt"/>
              </a:rPr>
            </a:br>
            <a:r>
              <a:rPr kumimoji="1" lang="de-DE" sz="800" dirty="0">
                <a:solidFill>
                  <a:srgbClr val="404040"/>
                </a:solidFill>
                <a:latin typeface="+mn-lt"/>
              </a:rPr>
              <a:t>abgesetzte Produktmengen!)</a:t>
            </a:r>
            <a:endParaRPr kumimoji="1" lang="de-DE" sz="800" b="1" dirty="0">
              <a:solidFill>
                <a:srgbClr val="404040"/>
              </a:solidFill>
              <a:latin typeface="+mn-lt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6880600" y="245092"/>
            <a:ext cx="916359" cy="383360"/>
            <a:chOff x="6880600" y="245092"/>
            <a:chExt cx="916359" cy="383360"/>
          </a:xfrm>
        </p:grpSpPr>
        <p:sp>
          <p:nvSpPr>
            <p:cNvPr id="33" name="Rechteck 32"/>
            <p:cNvSpPr/>
            <p:nvPr/>
          </p:nvSpPr>
          <p:spPr>
            <a:xfrm>
              <a:off x="7497800" y="245092"/>
              <a:ext cx="299159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6880600" y="245092"/>
              <a:ext cx="617200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83" name="Grafik 82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61142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Periodenerfolgsrechnung: Ermittlung des Periodenerfolgs durch Kombination der Kostenträgerzeit- und der Erlösrechnung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16" name="Rechteck 15"/>
          <p:cNvSpPr/>
          <p:nvPr/>
        </p:nvSpPr>
        <p:spPr>
          <a:xfrm>
            <a:off x="358774" y="2656364"/>
            <a:ext cx="3849432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r>
              <a:rPr lang="de-DE" sz="1200" b="1" dirty="0">
                <a:solidFill>
                  <a:schemeClr val="bg1"/>
                </a:solidFill>
              </a:rPr>
              <a:t>Gesamtkostenverfahren </a:t>
            </a:r>
          </a:p>
          <a:p>
            <a:pPr algn="ctr">
              <a:spcBef>
                <a:spcPts val="0"/>
              </a:spcBef>
            </a:pPr>
            <a:r>
              <a:rPr lang="de-DE" sz="1200" b="1" dirty="0">
                <a:solidFill>
                  <a:schemeClr val="bg1"/>
                </a:solidFill>
              </a:rPr>
              <a:t>auf Voll- und Teilkostenbasis</a:t>
            </a:r>
          </a:p>
        </p:txBody>
      </p:sp>
      <p:sp>
        <p:nvSpPr>
          <p:cNvPr id="17" name="Rechteck 16"/>
          <p:cNvSpPr/>
          <p:nvPr/>
        </p:nvSpPr>
        <p:spPr>
          <a:xfrm>
            <a:off x="4481511" y="2656364"/>
            <a:ext cx="3848400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r>
              <a:rPr lang="de-DE" sz="1200" b="1" dirty="0">
                <a:solidFill>
                  <a:schemeClr val="bg1"/>
                </a:solidFill>
              </a:rPr>
              <a:t>Umsatzkostenverfahren </a:t>
            </a:r>
          </a:p>
          <a:p>
            <a:pPr algn="ctr">
              <a:spcBef>
                <a:spcPts val="0"/>
              </a:spcBef>
            </a:pPr>
            <a:r>
              <a:rPr lang="de-DE" sz="1200" b="1" dirty="0">
                <a:solidFill>
                  <a:schemeClr val="bg1"/>
                </a:solidFill>
              </a:rPr>
              <a:t>auf Voll- und Teilkostenbasis</a:t>
            </a:r>
          </a:p>
        </p:txBody>
      </p:sp>
      <p:sp>
        <p:nvSpPr>
          <p:cNvPr id="23" name="Ellipse 22"/>
          <p:cNvSpPr/>
          <p:nvPr/>
        </p:nvSpPr>
        <p:spPr>
          <a:xfrm>
            <a:off x="4291988" y="2538707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B</a:t>
            </a:r>
          </a:p>
        </p:txBody>
      </p:sp>
      <p:sp>
        <p:nvSpPr>
          <p:cNvPr id="24" name="Ellipse 23"/>
          <p:cNvSpPr/>
          <p:nvPr/>
        </p:nvSpPr>
        <p:spPr>
          <a:xfrm>
            <a:off x="169250" y="2538707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A</a:t>
            </a:r>
          </a:p>
        </p:txBody>
      </p:sp>
      <p:sp>
        <p:nvSpPr>
          <p:cNvPr id="30" name="Abgerundetes Rechteck 29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rgbClr val="404040"/>
                </a:solidFill>
              </a:rPr>
              <a:t>Theorie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Friedl/Pedell (2017), S. 146/148</a:t>
            </a: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358775" y="1440409"/>
            <a:ext cx="7848600" cy="882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Periodenerfolgsrechnungen können sich durch verschiedene Gliederungen der Kosten (Gesamt- vs. Umsatzkostenverfahren) und nach dem Umfang der Kostenerfassung (Voll- vs. Teilkostenbasis) unterscheiden</a:t>
            </a:r>
          </a:p>
        </p:txBody>
      </p:sp>
      <p:sp>
        <p:nvSpPr>
          <p:cNvPr id="36" name="Rechteck 35"/>
          <p:cNvSpPr/>
          <p:nvPr/>
        </p:nvSpPr>
        <p:spPr>
          <a:xfrm>
            <a:off x="358774" y="3377761"/>
            <a:ext cx="3849432" cy="28230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600"/>
              </a:spcBef>
              <a:buClr>
                <a:srgbClr val="404040"/>
              </a:buClr>
            </a:pPr>
            <a:r>
              <a:rPr lang="de-DE" sz="1400" b="1" dirty="0">
                <a:solidFill>
                  <a:srgbClr val="404040"/>
                </a:solidFill>
              </a:rPr>
              <a:t>Vor- und Nachteile:</a:t>
            </a:r>
          </a:p>
          <a:p>
            <a:pPr>
              <a:spcBef>
                <a:spcPts val="0"/>
              </a:spcBef>
              <a:buClr>
                <a:srgbClr val="404040"/>
              </a:buClr>
            </a:pPr>
            <a:endParaRPr lang="de-DE" sz="1100" b="1" dirty="0">
              <a:solidFill>
                <a:srgbClr val="404040"/>
              </a:solidFill>
            </a:endParaRPr>
          </a:p>
          <a:p>
            <a:pPr marL="171450" indent="-171450">
              <a:spcBef>
                <a:spcPts val="1200"/>
              </a:spcBef>
              <a:buClr>
                <a:srgbClr val="007434"/>
              </a:buClr>
              <a:buFont typeface="Wingdings" panose="05000000000000000000" pitchFamily="2" charset="2"/>
              <a:buChar char="ü"/>
            </a:pPr>
            <a:r>
              <a:rPr lang="de-DE" sz="1100" b="1" dirty="0">
                <a:solidFill>
                  <a:srgbClr val="404040"/>
                </a:solidFill>
              </a:rPr>
              <a:t>Kostenarten</a:t>
            </a:r>
            <a:r>
              <a:rPr lang="de-DE" sz="1100" dirty="0">
                <a:solidFill>
                  <a:srgbClr val="404040"/>
                </a:solidFill>
              </a:rPr>
              <a:t> sichtbar</a:t>
            </a:r>
          </a:p>
          <a:p>
            <a:pPr marL="171450" indent="-171450">
              <a:spcBef>
                <a:spcPts val="1200"/>
              </a:spcBef>
              <a:buClr>
                <a:srgbClr val="007434"/>
              </a:buClr>
              <a:buFont typeface="Wingdings" panose="05000000000000000000" pitchFamily="2" charset="2"/>
              <a:buChar char="ü"/>
            </a:pPr>
            <a:r>
              <a:rPr lang="de-DE" sz="1100" b="1" dirty="0">
                <a:solidFill>
                  <a:srgbClr val="404040"/>
                </a:solidFill>
              </a:rPr>
              <a:t>Übernahme direkt aus der Finanzbuchhaltung</a:t>
            </a:r>
            <a:r>
              <a:rPr lang="de-DE" sz="1100" dirty="0">
                <a:solidFill>
                  <a:srgbClr val="404040"/>
                </a:solidFill>
              </a:rPr>
              <a:t> möglich</a:t>
            </a:r>
          </a:p>
          <a:p>
            <a:pPr marL="171450" indent="-171450"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û"/>
            </a:pPr>
            <a:r>
              <a:rPr lang="de-DE" sz="1100" b="1" dirty="0">
                <a:solidFill>
                  <a:srgbClr val="404040"/>
                </a:solidFill>
              </a:rPr>
              <a:t>Bestandsaufnahme</a:t>
            </a:r>
            <a:r>
              <a:rPr lang="de-DE" sz="1100" dirty="0">
                <a:solidFill>
                  <a:srgbClr val="404040"/>
                </a:solidFill>
              </a:rPr>
              <a:t> an Halb- und Fertigerzeugnissen nötig (wegen Kosten der Bestandsänderung)</a:t>
            </a:r>
          </a:p>
          <a:p>
            <a:pPr marL="171450" indent="-171450"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û"/>
            </a:pPr>
            <a:r>
              <a:rPr lang="de-DE" sz="1100" b="1" dirty="0">
                <a:solidFill>
                  <a:srgbClr val="404040"/>
                </a:solidFill>
              </a:rPr>
              <a:t>Erfolgsbeiträge</a:t>
            </a:r>
            <a:r>
              <a:rPr lang="de-DE" sz="1100" dirty="0">
                <a:solidFill>
                  <a:srgbClr val="404040"/>
                </a:solidFill>
              </a:rPr>
              <a:t> von Produktgruppen </a:t>
            </a:r>
            <a:r>
              <a:rPr lang="de-DE" sz="1100" b="1" dirty="0">
                <a:solidFill>
                  <a:srgbClr val="404040"/>
                </a:solidFill>
              </a:rPr>
              <a:t>nicht sichtbar, </a:t>
            </a:r>
            <a:r>
              <a:rPr lang="de-DE" sz="1100" dirty="0">
                <a:solidFill>
                  <a:srgbClr val="404040"/>
                </a:solidFill>
              </a:rPr>
              <a:t>keine produktorientierte Erfolgsanalyse möglich</a:t>
            </a:r>
          </a:p>
        </p:txBody>
      </p:sp>
      <p:sp>
        <p:nvSpPr>
          <p:cNvPr id="37" name="Rechteck 36"/>
          <p:cNvSpPr/>
          <p:nvPr/>
        </p:nvSpPr>
        <p:spPr>
          <a:xfrm>
            <a:off x="4480479" y="3377761"/>
            <a:ext cx="3849432" cy="28230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600"/>
              </a:spcBef>
              <a:buClr>
                <a:srgbClr val="404040"/>
              </a:buClr>
            </a:pPr>
            <a:r>
              <a:rPr lang="de-DE" sz="1400" b="1" dirty="0">
                <a:solidFill>
                  <a:srgbClr val="404040"/>
                </a:solidFill>
              </a:rPr>
              <a:t>Vor- und Nachteile:</a:t>
            </a:r>
          </a:p>
          <a:p>
            <a:pPr>
              <a:spcBef>
                <a:spcPts val="0"/>
              </a:spcBef>
              <a:buClr>
                <a:srgbClr val="404040"/>
              </a:buClr>
            </a:pPr>
            <a:endParaRPr lang="de-DE" sz="1200" b="1" dirty="0">
              <a:solidFill>
                <a:srgbClr val="404040"/>
              </a:solidFill>
            </a:endParaRPr>
          </a:p>
          <a:p>
            <a:pPr marL="171450" indent="-171450">
              <a:spcBef>
                <a:spcPts val="1200"/>
              </a:spcBef>
              <a:buClr>
                <a:srgbClr val="007434"/>
              </a:buClr>
              <a:buFont typeface="Wingdings" panose="05000000000000000000" pitchFamily="2" charset="2"/>
              <a:buChar char="ü"/>
            </a:pPr>
            <a:r>
              <a:rPr lang="de-DE" sz="1100" b="1" dirty="0">
                <a:solidFill>
                  <a:srgbClr val="404040"/>
                </a:solidFill>
              </a:rPr>
              <a:t>Erfolgsbeiträge</a:t>
            </a:r>
            <a:r>
              <a:rPr lang="de-DE" sz="1100" dirty="0">
                <a:solidFill>
                  <a:srgbClr val="404040"/>
                </a:solidFill>
              </a:rPr>
              <a:t> je Produktgruppe sichtbar</a:t>
            </a:r>
          </a:p>
          <a:p>
            <a:pPr marL="171450" indent="-171450">
              <a:spcBef>
                <a:spcPts val="1200"/>
              </a:spcBef>
              <a:buClr>
                <a:srgbClr val="007434"/>
              </a:buClr>
              <a:buFont typeface="Wingdings" panose="05000000000000000000" pitchFamily="2" charset="2"/>
              <a:buChar char="ü"/>
            </a:pPr>
            <a:r>
              <a:rPr lang="de-DE" sz="1100" b="1" dirty="0">
                <a:solidFill>
                  <a:srgbClr val="404040"/>
                </a:solidFill>
              </a:rPr>
              <a:t>Keine Bestandsaufnahme </a:t>
            </a:r>
            <a:r>
              <a:rPr lang="de-DE" sz="1100" dirty="0">
                <a:solidFill>
                  <a:srgbClr val="404040"/>
                </a:solidFill>
              </a:rPr>
              <a:t>erforderlich</a:t>
            </a:r>
          </a:p>
          <a:p>
            <a:pPr marL="171450" indent="-171450"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û"/>
            </a:pPr>
            <a:r>
              <a:rPr lang="de-DE" sz="1100" dirty="0">
                <a:solidFill>
                  <a:srgbClr val="404040"/>
                </a:solidFill>
              </a:rPr>
              <a:t>Nicht in </a:t>
            </a:r>
            <a:r>
              <a:rPr lang="de-DE" sz="1100" b="1" dirty="0">
                <a:solidFill>
                  <a:srgbClr val="404040"/>
                </a:solidFill>
              </a:rPr>
              <a:t>Finanzbuchhaltung</a:t>
            </a:r>
            <a:r>
              <a:rPr lang="de-DE" sz="1100" dirty="0">
                <a:solidFill>
                  <a:srgbClr val="404040"/>
                </a:solidFill>
              </a:rPr>
              <a:t> integrierbar</a:t>
            </a:r>
          </a:p>
        </p:txBody>
      </p:sp>
      <p:grpSp>
        <p:nvGrpSpPr>
          <p:cNvPr id="20" name="Gruppieren 19"/>
          <p:cNvGrpSpPr/>
          <p:nvPr/>
        </p:nvGrpSpPr>
        <p:grpSpPr>
          <a:xfrm>
            <a:off x="6880600" y="245092"/>
            <a:ext cx="916359" cy="383360"/>
            <a:chOff x="6880600" y="245092"/>
            <a:chExt cx="916359" cy="383360"/>
          </a:xfrm>
        </p:grpSpPr>
        <p:sp>
          <p:nvSpPr>
            <p:cNvPr id="21" name="Rechteck 20"/>
            <p:cNvSpPr/>
            <p:nvPr/>
          </p:nvSpPr>
          <p:spPr>
            <a:xfrm>
              <a:off x="7497800" y="245092"/>
              <a:ext cx="299159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Rechteck 21"/>
            <p:cNvSpPr/>
            <p:nvPr/>
          </p:nvSpPr>
          <p:spPr>
            <a:xfrm>
              <a:off x="6880600" y="245092"/>
              <a:ext cx="617200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31" name="Grafik 30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87443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Periodenerfolgsrechnung: Ermittlung des Periodenerfolgs durch Kombination der Kostenträgerzeit- und der Erlösrechnung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18" name="Rechteck 17"/>
          <p:cNvSpPr/>
          <p:nvPr/>
        </p:nvSpPr>
        <p:spPr>
          <a:xfrm>
            <a:off x="358774" y="2656364"/>
            <a:ext cx="3849432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r>
              <a:rPr lang="de-DE" sz="1200" b="1" dirty="0">
                <a:solidFill>
                  <a:schemeClr val="bg1"/>
                </a:solidFill>
              </a:rPr>
              <a:t>Einstufige</a:t>
            </a:r>
          </a:p>
          <a:p>
            <a:pPr algn="ctr">
              <a:spcBef>
                <a:spcPts val="0"/>
              </a:spcBef>
            </a:pPr>
            <a:r>
              <a:rPr lang="de-DE" sz="1200" b="1" dirty="0">
                <a:solidFill>
                  <a:schemeClr val="bg1"/>
                </a:solidFill>
              </a:rPr>
              <a:t>Deckungsbeitragsrechnung</a:t>
            </a:r>
          </a:p>
        </p:txBody>
      </p:sp>
      <p:sp>
        <p:nvSpPr>
          <p:cNvPr id="20" name="Rechteck 19"/>
          <p:cNvSpPr/>
          <p:nvPr/>
        </p:nvSpPr>
        <p:spPr>
          <a:xfrm>
            <a:off x="4481512" y="2656364"/>
            <a:ext cx="3849432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r>
              <a:rPr lang="de-DE" sz="1200" b="1" dirty="0">
                <a:solidFill>
                  <a:schemeClr val="bg1"/>
                </a:solidFill>
              </a:rPr>
              <a:t>Mehrstufige</a:t>
            </a:r>
          </a:p>
          <a:p>
            <a:pPr algn="ctr">
              <a:spcBef>
                <a:spcPts val="0"/>
              </a:spcBef>
            </a:pPr>
            <a:r>
              <a:rPr lang="de-DE" sz="1200" b="1" dirty="0">
                <a:solidFill>
                  <a:schemeClr val="bg1"/>
                </a:solidFill>
              </a:rPr>
              <a:t>Deckungsbeitragsrechnung</a:t>
            </a:r>
          </a:p>
        </p:txBody>
      </p:sp>
      <p:sp>
        <p:nvSpPr>
          <p:cNvPr id="21" name="Ellipse 20"/>
          <p:cNvSpPr/>
          <p:nvPr/>
        </p:nvSpPr>
        <p:spPr>
          <a:xfrm>
            <a:off x="4291988" y="2538707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B</a:t>
            </a:r>
          </a:p>
        </p:txBody>
      </p:sp>
      <p:sp>
        <p:nvSpPr>
          <p:cNvPr id="22" name="Ellipse 21"/>
          <p:cNvSpPr/>
          <p:nvPr/>
        </p:nvSpPr>
        <p:spPr>
          <a:xfrm>
            <a:off x="169250" y="2538707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A</a:t>
            </a:r>
          </a:p>
        </p:txBody>
      </p:sp>
      <p:sp>
        <p:nvSpPr>
          <p:cNvPr id="26" name="Abgerundetes Rechteck 25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rgbClr val="404040"/>
                </a:solidFill>
              </a:rPr>
              <a:t>Theorie</a:t>
            </a:r>
          </a:p>
        </p:txBody>
      </p:sp>
      <p:graphicFrame>
        <p:nvGraphicFramePr>
          <p:cNvPr id="34" name="Tabel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167230"/>
              </p:ext>
            </p:extLst>
          </p:nvPr>
        </p:nvGraphicFramePr>
        <p:xfrm>
          <a:off x="4481513" y="3377757"/>
          <a:ext cx="3849431" cy="2506740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17718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25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9252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25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5693"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>
                          <a:solidFill>
                            <a:schemeClr val="bg1"/>
                          </a:solidFill>
                        </a:rPr>
                        <a:t>Produktgruppe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05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 &amp; C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18000" marB="18000" anchor="ctr"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05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5693"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>
                          <a:solidFill>
                            <a:schemeClr val="bg1"/>
                          </a:solidFill>
                        </a:rPr>
                        <a:t>Produkte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>
                          <a:solidFill>
                            <a:schemeClr val="bg1"/>
                          </a:solidFill>
                        </a:rPr>
                        <a:t>A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>
                          <a:solidFill>
                            <a:schemeClr val="bg1"/>
                          </a:solidFill>
                        </a:rPr>
                        <a:t>C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5693">
                <a:tc>
                  <a:txBody>
                    <a:bodyPr/>
                    <a:lstStyle/>
                    <a:p>
                      <a:pPr algn="l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Erlöse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200.000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140.000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200.000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5693">
                <a:tc>
                  <a:txBody>
                    <a:bodyPr/>
                    <a:lstStyle/>
                    <a:p>
                      <a:pPr algn="l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-</a:t>
                      </a:r>
                      <a:r>
                        <a:rPr lang="de-DE" sz="1050" b="0" baseline="0" dirty="0">
                          <a:solidFill>
                            <a:srgbClr val="404040"/>
                          </a:solidFill>
                        </a:rPr>
                        <a:t> Variable Kosten</a:t>
                      </a:r>
                      <a:endParaRPr lang="de-DE" sz="1050" b="0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115.600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126.000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74.400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5693">
                <a:tc>
                  <a:txBody>
                    <a:bodyPr/>
                    <a:lstStyle/>
                    <a:p>
                      <a:pPr algn="l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Deckungsbeitrag I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84.400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14.000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125.600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5693">
                <a:tc>
                  <a:txBody>
                    <a:bodyPr/>
                    <a:lstStyle/>
                    <a:p>
                      <a:pPr marL="171450" indent="-171450" algn="l">
                        <a:buFontTx/>
                        <a:buChar char="-"/>
                      </a:pPr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Produktfixkosten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10.000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30.000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10.000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5693">
                <a:tc>
                  <a:txBody>
                    <a:bodyPr/>
                    <a:lstStyle/>
                    <a:p>
                      <a:pPr algn="l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Deckungsbeitrag II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74.400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-16.000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115.600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3992">
                <a:tc>
                  <a:txBody>
                    <a:bodyPr/>
                    <a:lstStyle/>
                    <a:p>
                      <a:pPr algn="l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DB II jeder</a:t>
                      </a:r>
                      <a:r>
                        <a:rPr lang="de-DE" sz="1050" b="0" baseline="0" dirty="0">
                          <a:solidFill>
                            <a:srgbClr val="404040"/>
                          </a:solidFill>
                        </a:rPr>
                        <a:t> Produktgruppe</a:t>
                      </a:r>
                    </a:p>
                    <a:p>
                      <a:pPr marL="0" indent="0" algn="l">
                        <a:buFontTx/>
                        <a:buChar char="-"/>
                      </a:pPr>
                      <a:r>
                        <a:rPr lang="de-DE" sz="1050" b="0" baseline="0" dirty="0">
                          <a:solidFill>
                            <a:srgbClr val="404040"/>
                          </a:solidFill>
                        </a:rPr>
                        <a:t>Produktgruppenfixkosten</a:t>
                      </a:r>
                      <a:endParaRPr lang="de-DE" sz="1050" b="0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050" b="1" dirty="0">
                          <a:solidFill>
                            <a:srgbClr val="404040"/>
                          </a:solidFill>
                        </a:rPr>
                        <a:t>58.400</a:t>
                      </a:r>
                      <a:br>
                        <a:rPr lang="de-DE" sz="1050" b="1" dirty="0">
                          <a:solidFill>
                            <a:srgbClr val="404040"/>
                          </a:solidFill>
                        </a:rPr>
                      </a:br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30.000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000" b="0" dirty="0"/>
                    </a:p>
                  </a:txBody>
                  <a:tcPr marL="36000" marR="36000" marT="18000" marB="18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1" dirty="0">
                          <a:solidFill>
                            <a:srgbClr val="404040"/>
                          </a:solidFill>
                        </a:rPr>
                        <a:t>115.600</a:t>
                      </a:r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/>
                      </a:r>
                      <a:br>
                        <a:rPr lang="de-DE" sz="1050" b="0" dirty="0">
                          <a:solidFill>
                            <a:srgbClr val="404040"/>
                          </a:solidFill>
                        </a:rPr>
                      </a:br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5693">
                <a:tc>
                  <a:txBody>
                    <a:bodyPr/>
                    <a:lstStyle/>
                    <a:p>
                      <a:pPr algn="l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Deckungsbeitrag III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28.400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000" b="1" dirty="0"/>
                    </a:p>
                  </a:txBody>
                  <a:tcPr marL="36000" marR="36000" marT="18000" marB="18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115.600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3992">
                <a:tc>
                  <a:txBody>
                    <a:bodyPr/>
                    <a:lstStyle/>
                    <a:p>
                      <a:pPr algn="l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DB III der Unternehmung</a:t>
                      </a:r>
                      <a:br>
                        <a:rPr lang="de-DE" sz="1050" b="0" dirty="0">
                          <a:solidFill>
                            <a:srgbClr val="404040"/>
                          </a:solidFill>
                        </a:rPr>
                      </a:br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- Unternehmensfixkosten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1050" b="1" dirty="0">
                          <a:solidFill>
                            <a:srgbClr val="404040"/>
                          </a:solidFill>
                        </a:rPr>
                        <a:t>144.000</a:t>
                      </a:r>
                      <a:br>
                        <a:rPr lang="de-DE" sz="1050" b="1" dirty="0">
                          <a:solidFill>
                            <a:srgbClr val="404040"/>
                          </a:solidFill>
                        </a:rPr>
                      </a:br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70.000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000" b="0" dirty="0"/>
                    </a:p>
                  </a:txBody>
                  <a:tcPr marL="36000" marR="36000" marT="18000" marB="18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000" b="0" dirty="0"/>
                    </a:p>
                  </a:txBody>
                  <a:tcPr marL="36000" marR="36000" marT="18000" marB="18000" anchor="ctr"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5693">
                <a:tc>
                  <a:txBody>
                    <a:bodyPr/>
                    <a:lstStyle/>
                    <a:p>
                      <a:pPr algn="l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Kalk. Periodenerfolg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74.000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000" b="1" dirty="0"/>
                    </a:p>
                  </a:txBody>
                  <a:tcPr marL="36000" marR="36000" marT="18000" marB="18000" anchor="ctr"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000" b="1" dirty="0"/>
                    </a:p>
                  </a:txBody>
                  <a:tcPr marL="36000" marR="36000" marT="18000" marB="18000" anchor="ctr"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graphicFrame>
        <p:nvGraphicFramePr>
          <p:cNvPr id="35" name="Tabel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003576"/>
              </p:ext>
            </p:extLst>
          </p:nvPr>
        </p:nvGraphicFramePr>
        <p:xfrm>
          <a:off x="358776" y="3377755"/>
          <a:ext cx="3897708" cy="1860994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15608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789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7895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7895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27447"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/>
                        <a:t>Produkte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05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05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05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6517">
                <a:tc>
                  <a:txBody>
                    <a:bodyPr/>
                    <a:lstStyle/>
                    <a:p>
                      <a:pPr algn="l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Erlöse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200.000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140.000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200.000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6517">
                <a:tc>
                  <a:txBody>
                    <a:bodyPr/>
                    <a:lstStyle/>
                    <a:p>
                      <a:pPr marL="0" indent="0" algn="l">
                        <a:buFontTx/>
                        <a:buChar char="-"/>
                      </a:pPr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Variable 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115.600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126.000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74.400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6517">
                <a:tc>
                  <a:txBody>
                    <a:bodyPr/>
                    <a:lstStyle/>
                    <a:p>
                      <a:pPr algn="l"/>
                      <a:r>
                        <a:rPr lang="de-DE" sz="1050" b="1" dirty="0">
                          <a:solidFill>
                            <a:srgbClr val="404040"/>
                          </a:solidFill>
                        </a:rPr>
                        <a:t>Deckungsbeitrag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1" dirty="0">
                          <a:solidFill>
                            <a:srgbClr val="404040"/>
                          </a:solidFill>
                        </a:rPr>
                        <a:t>84.400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1" dirty="0">
                          <a:solidFill>
                            <a:srgbClr val="404040"/>
                          </a:solidFill>
                        </a:rPr>
                        <a:t>14.000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1" dirty="0">
                          <a:solidFill>
                            <a:srgbClr val="404040"/>
                          </a:solidFill>
                        </a:rPr>
                        <a:t>125.600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7479">
                <a:tc>
                  <a:txBody>
                    <a:bodyPr/>
                    <a:lstStyle/>
                    <a:p>
                      <a:pPr algn="l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DB der Unternehmung</a:t>
                      </a:r>
                      <a:br>
                        <a:rPr lang="de-DE" sz="1050" b="0" dirty="0">
                          <a:solidFill>
                            <a:srgbClr val="404040"/>
                          </a:solidFill>
                        </a:rPr>
                      </a:br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- Fixkosten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1050" b="1" dirty="0">
                          <a:solidFill>
                            <a:srgbClr val="404040"/>
                          </a:solidFill>
                        </a:rPr>
                        <a:t>224.000</a:t>
                      </a:r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/>
                      </a:r>
                      <a:br>
                        <a:rPr lang="de-DE" sz="1050" b="0" dirty="0">
                          <a:solidFill>
                            <a:srgbClr val="404040"/>
                          </a:solidFill>
                        </a:rPr>
                      </a:br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150.000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000" b="0" dirty="0"/>
                    </a:p>
                  </a:txBody>
                  <a:tcPr marL="36000" marR="36000" marT="18000" marB="18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000" b="0" dirty="0"/>
                    </a:p>
                  </a:txBody>
                  <a:tcPr marL="36000" marR="36000" marT="18000" marB="18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6517">
                <a:tc>
                  <a:txBody>
                    <a:bodyPr/>
                    <a:lstStyle/>
                    <a:p>
                      <a:pPr algn="l"/>
                      <a:r>
                        <a:rPr lang="de-DE" sz="1050" b="1" dirty="0">
                          <a:solidFill>
                            <a:srgbClr val="404040"/>
                          </a:solidFill>
                        </a:rPr>
                        <a:t>Kalk. Periodenerfolg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1050" b="1" dirty="0">
                          <a:solidFill>
                            <a:srgbClr val="404040"/>
                          </a:solidFill>
                        </a:rPr>
                        <a:t>74.000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000" b="0" dirty="0"/>
                    </a:p>
                  </a:txBody>
                  <a:tcPr marL="36000" marR="36000" marT="18000" marB="18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000" b="0" dirty="0"/>
                    </a:p>
                  </a:txBody>
                  <a:tcPr marL="36000" marR="36000" marT="18000" marB="18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36" name="Textfeld 35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Friedl/Pedell (2017), S. 149/150</a:t>
            </a:r>
          </a:p>
        </p:txBody>
      </p:sp>
      <p:sp>
        <p:nvSpPr>
          <p:cNvPr id="37" name="Rectangle 3"/>
          <p:cNvSpPr txBox="1">
            <a:spLocks noChangeArrowheads="1"/>
          </p:cNvSpPr>
          <p:nvPr/>
        </p:nvSpPr>
        <p:spPr bwMode="auto">
          <a:xfrm>
            <a:off x="358775" y="1440409"/>
            <a:ext cx="7848600" cy="882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Stellt man das Umsatzkostenverfahren auf Teilkostenbasis in Staffelform (anstatt in Kontenform) dar, erhält man eine Deckungsbeitragsrechnung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Abhängig von der Untergliederung des Fixkostenblocks ergibt sich eine einstufige oder mehrstufige Deckungsbeitragsrechnung</a:t>
            </a:r>
          </a:p>
        </p:txBody>
      </p:sp>
      <p:grpSp>
        <p:nvGrpSpPr>
          <p:cNvPr id="27" name="Gruppieren 26"/>
          <p:cNvGrpSpPr/>
          <p:nvPr/>
        </p:nvGrpSpPr>
        <p:grpSpPr>
          <a:xfrm>
            <a:off x="6880600" y="245092"/>
            <a:ext cx="916359" cy="383360"/>
            <a:chOff x="6880600" y="245092"/>
            <a:chExt cx="916359" cy="383360"/>
          </a:xfrm>
        </p:grpSpPr>
        <p:sp>
          <p:nvSpPr>
            <p:cNvPr id="28" name="Rechteck 27"/>
            <p:cNvSpPr/>
            <p:nvPr/>
          </p:nvSpPr>
          <p:spPr>
            <a:xfrm>
              <a:off x="7497800" y="245092"/>
              <a:ext cx="299159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6880600" y="245092"/>
              <a:ext cx="617200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30" name="Grafik 29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24039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Periodenerfolgsrechnung: Ermittlung des Periodenerfolgs durch Kombination der Kostenträgerzeit- und der Erlösrechnung</a:t>
            </a:r>
            <a:endParaRPr lang="de-DE" baseline="30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27" name="Abgerundetes Rechteck 26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Case</a:t>
            </a:r>
          </a:p>
        </p:txBody>
      </p:sp>
      <p:graphicFrame>
        <p:nvGraphicFramePr>
          <p:cNvPr id="29" name="Tabelle 28"/>
          <p:cNvGraphicFramePr>
            <a:graphicFrameLocks noGrp="1"/>
          </p:cNvGraphicFramePr>
          <p:nvPr/>
        </p:nvGraphicFramePr>
        <p:xfrm>
          <a:off x="3630816" y="3205022"/>
          <a:ext cx="2880000" cy="2302320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94495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83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982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683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l"/>
                      <a:endParaRPr lang="de-DE" sz="1000" b="0" dirty="0"/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0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0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0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3180">
                <a:tc>
                  <a:txBody>
                    <a:bodyPr/>
                    <a:lstStyle/>
                    <a:p>
                      <a:pPr algn="l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MEK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8,00 €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4,00</a:t>
                      </a:r>
                      <a:r>
                        <a:rPr lang="de-DE" sz="1000" b="0" baseline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000" b="0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20,00 €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3180"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FEK (</a:t>
                      </a:r>
                      <a:r>
                        <a:rPr lang="de-DE" sz="1000" b="0" dirty="0" err="1">
                          <a:solidFill>
                            <a:srgbClr val="404040"/>
                          </a:solidFill>
                        </a:rPr>
                        <a:t>Fert</a:t>
                      </a:r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.)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6,00 €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0,40 €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30,00 €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3180">
                <a:tc>
                  <a:txBody>
                    <a:bodyPr/>
                    <a:lstStyle/>
                    <a:p>
                      <a:pPr algn="l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FEK (Brenn.)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9,12 €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3,04 €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76,00 €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3180">
                <a:tc>
                  <a:txBody>
                    <a:bodyPr/>
                    <a:lstStyle/>
                    <a:p>
                      <a:pPr algn="l"/>
                      <a:r>
                        <a:rPr lang="de-DE" sz="1000" b="1" dirty="0" err="1">
                          <a:solidFill>
                            <a:srgbClr val="404040"/>
                          </a:solidFill>
                        </a:rPr>
                        <a:t>Var</a:t>
                      </a:r>
                      <a:r>
                        <a:rPr lang="de-DE" sz="1000" b="1" dirty="0">
                          <a:solidFill>
                            <a:srgbClr val="404040"/>
                          </a:solidFill>
                        </a:rPr>
                        <a:t>. SK je</a:t>
                      </a:r>
                      <a:r>
                        <a:rPr lang="de-DE" sz="1000" b="1" baseline="0" dirty="0">
                          <a:solidFill>
                            <a:srgbClr val="404040"/>
                          </a:solidFill>
                        </a:rPr>
                        <a:t> Stück</a:t>
                      </a:r>
                      <a:endParaRPr lang="de-DE" sz="10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1" dirty="0">
                          <a:solidFill>
                            <a:srgbClr val="404040"/>
                          </a:solidFill>
                        </a:rPr>
                        <a:t>23,12 €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1" dirty="0">
                          <a:solidFill>
                            <a:srgbClr val="404040"/>
                          </a:solidFill>
                        </a:rPr>
                        <a:t>7,44 €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1" dirty="0">
                          <a:solidFill>
                            <a:srgbClr val="404040"/>
                          </a:solidFill>
                        </a:rPr>
                        <a:t>126,00</a:t>
                      </a:r>
                      <a:r>
                        <a:rPr lang="de-DE" sz="1000" b="1" baseline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0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3180">
                <a:tc>
                  <a:txBody>
                    <a:bodyPr/>
                    <a:lstStyle/>
                    <a:p>
                      <a:pPr algn="l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Absatzmengen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5.000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10.000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1.000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3180">
                <a:tc>
                  <a:txBody>
                    <a:bodyPr/>
                    <a:lstStyle/>
                    <a:p>
                      <a:pPr algn="l"/>
                      <a:r>
                        <a:rPr lang="de-DE" sz="1000" b="1" dirty="0" err="1">
                          <a:solidFill>
                            <a:srgbClr val="404040"/>
                          </a:solidFill>
                        </a:rPr>
                        <a:t>Var</a:t>
                      </a:r>
                      <a:r>
                        <a:rPr lang="de-DE" sz="1000" b="1" dirty="0">
                          <a:solidFill>
                            <a:srgbClr val="404040"/>
                          </a:solidFill>
                        </a:rPr>
                        <a:t>.</a:t>
                      </a:r>
                      <a:r>
                        <a:rPr lang="de-DE" sz="1000" b="1" baseline="0" dirty="0">
                          <a:solidFill>
                            <a:srgbClr val="404040"/>
                          </a:solidFill>
                        </a:rPr>
                        <a:t> SK ja </a:t>
                      </a:r>
                      <a:r>
                        <a:rPr lang="de-DE" sz="1000" b="1" baseline="0" dirty="0" err="1">
                          <a:solidFill>
                            <a:srgbClr val="404040"/>
                          </a:solidFill>
                        </a:rPr>
                        <a:t>Prod.Art</a:t>
                      </a:r>
                      <a:endParaRPr lang="de-DE" sz="10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1" dirty="0">
                          <a:solidFill>
                            <a:srgbClr val="404040"/>
                          </a:solidFill>
                        </a:rPr>
                        <a:t>115.600 €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1" dirty="0">
                          <a:solidFill>
                            <a:srgbClr val="404040"/>
                          </a:solidFill>
                        </a:rPr>
                        <a:t>74.400 €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1" dirty="0">
                          <a:solidFill>
                            <a:srgbClr val="404040"/>
                          </a:solidFill>
                        </a:rPr>
                        <a:t>126.000</a:t>
                      </a:r>
                      <a:r>
                        <a:rPr lang="de-DE" sz="1000" b="1" baseline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0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30" name="Tabelle 29"/>
          <p:cNvGraphicFramePr>
            <a:graphicFrameLocks noGrp="1"/>
          </p:cNvGraphicFramePr>
          <p:nvPr/>
        </p:nvGraphicFramePr>
        <p:xfrm>
          <a:off x="354013" y="3205022"/>
          <a:ext cx="2880000" cy="1287540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936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l"/>
                      <a:endParaRPr lang="de-DE" sz="1000" b="0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0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0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0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3180">
                <a:tc>
                  <a:txBody>
                    <a:bodyPr/>
                    <a:lstStyle/>
                    <a:p>
                      <a:pPr algn="l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Absatzmengen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5.000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10.000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1.000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3180">
                <a:tc>
                  <a:txBody>
                    <a:bodyPr/>
                    <a:lstStyle/>
                    <a:p>
                      <a:pPr algn="l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Stückerlöse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40,00 €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20,00 €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140,00 €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3180">
                <a:tc>
                  <a:txBody>
                    <a:bodyPr/>
                    <a:lstStyle/>
                    <a:p>
                      <a:pPr algn="l"/>
                      <a:r>
                        <a:rPr lang="de-DE" sz="1000" b="1" dirty="0">
                          <a:solidFill>
                            <a:srgbClr val="404040"/>
                          </a:solidFill>
                        </a:rPr>
                        <a:t>Gesamterlöse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1" dirty="0">
                          <a:solidFill>
                            <a:srgbClr val="404040"/>
                          </a:solidFill>
                        </a:rPr>
                        <a:t>200.000</a:t>
                      </a:r>
                      <a:r>
                        <a:rPr lang="de-DE" sz="1000" b="1" baseline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000" b="1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1" dirty="0">
                          <a:solidFill>
                            <a:srgbClr val="404040"/>
                          </a:solidFill>
                        </a:rPr>
                        <a:t>200.000 €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1" dirty="0">
                          <a:solidFill>
                            <a:srgbClr val="404040"/>
                          </a:solidFill>
                        </a:rPr>
                        <a:t>140.000 €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31" name="Tabelle 30"/>
          <p:cNvGraphicFramePr>
            <a:graphicFrameLocks noGrp="1"/>
          </p:cNvGraphicFramePr>
          <p:nvPr/>
        </p:nvGraphicFramePr>
        <p:xfrm>
          <a:off x="6907619" y="3205022"/>
          <a:ext cx="2053500" cy="1665900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1405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33180">
                <a:tc>
                  <a:txBody>
                    <a:bodyPr/>
                    <a:lstStyle/>
                    <a:p>
                      <a:pPr algn="l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Materialeinzelkosten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100.000</a:t>
                      </a:r>
                      <a:r>
                        <a:rPr lang="de-DE" sz="1000" b="0" baseline="0" dirty="0">
                          <a:solidFill>
                            <a:srgbClr val="404040"/>
                          </a:solidFill>
                        </a:rPr>
                        <a:t> €</a:t>
                      </a:r>
                      <a:endParaRPr lang="de-DE" sz="1000" b="0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3180">
                <a:tc>
                  <a:txBody>
                    <a:bodyPr/>
                    <a:lstStyle/>
                    <a:p>
                      <a:pPr algn="l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Kostenstellenkosten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366.000 €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3180">
                <a:tc>
                  <a:txBody>
                    <a:bodyPr/>
                    <a:lstStyle/>
                    <a:p>
                      <a:pPr algn="l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Gesamtkosten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466.000 €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3180">
                <a:tc>
                  <a:txBody>
                    <a:bodyPr/>
                    <a:lstStyle/>
                    <a:p>
                      <a:pPr algn="l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- Variable</a:t>
                      </a:r>
                      <a:r>
                        <a:rPr lang="de-DE" sz="1000" b="0" baseline="0" dirty="0">
                          <a:solidFill>
                            <a:srgbClr val="404040"/>
                          </a:solidFill>
                        </a:rPr>
                        <a:t> Selbstkosten</a:t>
                      </a:r>
                      <a:endParaRPr lang="de-DE" sz="1000" b="0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0" dirty="0">
                          <a:solidFill>
                            <a:srgbClr val="404040"/>
                          </a:solidFill>
                        </a:rPr>
                        <a:t>316.000 €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3180">
                <a:tc>
                  <a:txBody>
                    <a:bodyPr/>
                    <a:lstStyle/>
                    <a:p>
                      <a:pPr algn="l"/>
                      <a:r>
                        <a:rPr lang="de-DE" sz="1000" b="1" dirty="0">
                          <a:solidFill>
                            <a:srgbClr val="404040"/>
                          </a:solidFill>
                        </a:rPr>
                        <a:t>Fixkosten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b="1" dirty="0">
                          <a:solidFill>
                            <a:srgbClr val="404040"/>
                          </a:solidFill>
                        </a:rPr>
                        <a:t>150.000 €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8" name="Rechteck 37"/>
          <p:cNvSpPr/>
          <p:nvPr/>
        </p:nvSpPr>
        <p:spPr>
          <a:xfrm>
            <a:off x="358774" y="2656364"/>
            <a:ext cx="2875239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r>
              <a:rPr lang="de-DE" sz="1400" b="1" dirty="0">
                <a:solidFill>
                  <a:schemeClr val="bg1"/>
                </a:solidFill>
              </a:rPr>
              <a:t>Erlöse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39" name="Ellipse 38"/>
          <p:cNvSpPr/>
          <p:nvPr/>
        </p:nvSpPr>
        <p:spPr>
          <a:xfrm>
            <a:off x="169250" y="2538707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A</a:t>
            </a:r>
          </a:p>
        </p:txBody>
      </p:sp>
      <p:sp>
        <p:nvSpPr>
          <p:cNvPr id="40" name="Rechteck 39"/>
          <p:cNvSpPr/>
          <p:nvPr/>
        </p:nvSpPr>
        <p:spPr>
          <a:xfrm>
            <a:off x="3635577" y="2656364"/>
            <a:ext cx="2875239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r>
              <a:rPr lang="de-DE" sz="1400" b="1" dirty="0">
                <a:solidFill>
                  <a:schemeClr val="bg1"/>
                </a:solidFill>
              </a:rPr>
              <a:t>Var. Selbstkosten</a:t>
            </a:r>
          </a:p>
        </p:txBody>
      </p:sp>
      <p:sp>
        <p:nvSpPr>
          <p:cNvPr id="41" name="Ellipse 40"/>
          <p:cNvSpPr/>
          <p:nvPr/>
        </p:nvSpPr>
        <p:spPr>
          <a:xfrm>
            <a:off x="3446053" y="2538707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B</a:t>
            </a:r>
          </a:p>
        </p:txBody>
      </p:sp>
      <p:sp>
        <p:nvSpPr>
          <p:cNvPr id="42" name="Rechteck 41"/>
          <p:cNvSpPr/>
          <p:nvPr/>
        </p:nvSpPr>
        <p:spPr>
          <a:xfrm>
            <a:off x="6907620" y="2656364"/>
            <a:ext cx="2053500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r>
              <a:rPr lang="de-DE" sz="1400" b="1" dirty="0">
                <a:solidFill>
                  <a:schemeClr val="bg1"/>
                </a:solidFill>
              </a:rPr>
              <a:t>Fixkosten</a:t>
            </a:r>
          </a:p>
        </p:txBody>
      </p:sp>
      <p:sp>
        <p:nvSpPr>
          <p:cNvPr id="43" name="Ellipse 42"/>
          <p:cNvSpPr/>
          <p:nvPr/>
        </p:nvSpPr>
        <p:spPr>
          <a:xfrm>
            <a:off x="6690815" y="2538707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C</a:t>
            </a:r>
          </a:p>
        </p:txBody>
      </p:sp>
      <p:grpSp>
        <p:nvGrpSpPr>
          <p:cNvPr id="22" name="Gruppieren 21"/>
          <p:cNvGrpSpPr/>
          <p:nvPr/>
        </p:nvGrpSpPr>
        <p:grpSpPr>
          <a:xfrm>
            <a:off x="6880600" y="245092"/>
            <a:ext cx="916359" cy="383360"/>
            <a:chOff x="6880600" y="245092"/>
            <a:chExt cx="916359" cy="383360"/>
          </a:xfrm>
        </p:grpSpPr>
        <p:sp>
          <p:nvSpPr>
            <p:cNvPr id="26" name="Rechteck 25"/>
            <p:cNvSpPr/>
            <p:nvPr/>
          </p:nvSpPr>
          <p:spPr>
            <a:xfrm>
              <a:off x="7497800" y="245092"/>
              <a:ext cx="299159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6880600" y="245092"/>
              <a:ext cx="617200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33" name="Grafik 32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019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Übersicht der SAP Business Suite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30" name="Rechteck 29"/>
          <p:cNvSpPr/>
          <p:nvPr/>
        </p:nvSpPr>
        <p:spPr>
          <a:xfrm>
            <a:off x="358775" y="2114550"/>
            <a:ext cx="7427913" cy="35528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/>
          <p:cNvSpPr txBox="1"/>
          <p:nvPr/>
        </p:nvSpPr>
        <p:spPr>
          <a:xfrm>
            <a:off x="1732437" y="5268897"/>
            <a:ext cx="4680589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>
                <a:latin typeface="+mn-lt"/>
              </a:rPr>
              <a:t>SAP NetWeaver</a:t>
            </a:r>
          </a:p>
        </p:txBody>
      </p:sp>
      <p:grpSp>
        <p:nvGrpSpPr>
          <p:cNvPr id="11" name="Gruppieren 28"/>
          <p:cNvGrpSpPr/>
          <p:nvPr/>
        </p:nvGrpSpPr>
        <p:grpSpPr>
          <a:xfrm>
            <a:off x="820723" y="2572952"/>
            <a:ext cx="6504017" cy="2636021"/>
            <a:chOff x="1553743" y="2285992"/>
            <a:chExt cx="6030548" cy="3046825"/>
          </a:xfrm>
        </p:grpSpPr>
        <p:grpSp>
          <p:nvGrpSpPr>
            <p:cNvPr id="13" name="Gruppieren 24"/>
            <p:cNvGrpSpPr/>
            <p:nvPr/>
          </p:nvGrpSpPr>
          <p:grpSpPr>
            <a:xfrm>
              <a:off x="5929322" y="2357430"/>
              <a:ext cx="1654969" cy="2911079"/>
              <a:chOff x="5929322" y="2357430"/>
              <a:chExt cx="1654969" cy="2911079"/>
            </a:xfrm>
          </p:grpSpPr>
          <p:sp>
            <p:nvSpPr>
              <p:cNvPr id="23" name="AutoShape 6"/>
              <p:cNvSpPr>
                <a:spLocks noChangeArrowheads="1"/>
              </p:cNvSpPr>
              <p:nvPr/>
            </p:nvSpPr>
            <p:spPr bwMode="auto">
              <a:xfrm rot="5400000" flipH="1">
                <a:off x="5301267" y="2985485"/>
                <a:ext cx="2911079" cy="1654969"/>
              </a:xfrm>
              <a:custGeom>
                <a:avLst/>
                <a:gdLst>
                  <a:gd name="G0" fmla="+- 6210 0 0"/>
                  <a:gd name="G1" fmla="+- 21600 0 6210"/>
                  <a:gd name="G2" fmla="*/ 6210 1 2"/>
                  <a:gd name="G3" fmla="+- 21600 0 G2"/>
                  <a:gd name="G4" fmla="+/ 6210 21600 2"/>
                  <a:gd name="G5" fmla="+/ G1 0 2"/>
                  <a:gd name="G6" fmla="*/ 21600 21600 6210"/>
                  <a:gd name="G7" fmla="*/ G6 1 2"/>
                  <a:gd name="G8" fmla="+- 21600 0 G7"/>
                  <a:gd name="G9" fmla="*/ 21600 1 2"/>
                  <a:gd name="G10" fmla="+- 6210 0 G9"/>
                  <a:gd name="G11" fmla="?: G10 G8 0"/>
                  <a:gd name="G12" fmla="?: G10 G7 21600"/>
                  <a:gd name="T0" fmla="*/ 18495 w 21600"/>
                  <a:gd name="T1" fmla="*/ 10800 h 21600"/>
                  <a:gd name="T2" fmla="*/ 10800 w 21600"/>
                  <a:gd name="T3" fmla="*/ 21600 h 21600"/>
                  <a:gd name="T4" fmla="*/ 3105 w 21600"/>
                  <a:gd name="T5" fmla="*/ 10800 h 21600"/>
                  <a:gd name="T6" fmla="*/ 10800 w 21600"/>
                  <a:gd name="T7" fmla="*/ 0 h 21600"/>
                  <a:gd name="T8" fmla="*/ 4905 w 21600"/>
                  <a:gd name="T9" fmla="*/ 4905 h 21600"/>
                  <a:gd name="T10" fmla="*/ 16695 w 21600"/>
                  <a:gd name="T11" fmla="*/ 1669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210" y="21600"/>
                    </a:lnTo>
                    <a:lnTo>
                      <a:pt x="153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15875">
                <a:noFill/>
                <a:round/>
                <a:headEnd/>
                <a:tailEnd/>
              </a:ln>
              <a:effectLst/>
            </p:spPr>
            <p:txBody>
              <a:bodyPr wrap="none" lIns="54000" tIns="54000" rIns="54000" bIns="54000" anchor="ctr"/>
              <a:lstStyle/>
              <a:p>
                <a:pPr algn="ctr" eaLnBrk="0" hangingPunct="0"/>
                <a:endParaRPr lang="de-DE" sz="1600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24" name="Textfeld 23"/>
              <p:cNvSpPr txBox="1"/>
              <p:nvPr/>
            </p:nvSpPr>
            <p:spPr>
              <a:xfrm>
                <a:off x="6072198" y="3276000"/>
                <a:ext cx="1512093" cy="1245094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 w="15875">
                <a:noFill/>
                <a:round/>
                <a:headEnd/>
                <a:tailEnd/>
              </a:ln>
              <a:effectLst/>
            </p:spPr>
            <p:txBody>
              <a:bodyPr wrap="none" lIns="54000" tIns="54000" rIns="54000" bIns="54000" anchor="ctr"/>
              <a:lstStyle>
                <a:defPPr>
                  <a:defRPr lang="de-DE"/>
                </a:defPPr>
                <a:lvl1pPr algn="ctr" eaLnBrk="0" hangingPunct="0">
                  <a:defRPr sz="1600" b="1">
                    <a:solidFill>
                      <a:schemeClr val="bg1"/>
                    </a:solidFill>
                    <a:latin typeface="+mn-lt"/>
                  </a:defRPr>
                </a:lvl1pPr>
              </a:lstStyle>
              <a:p>
                <a:r>
                  <a:rPr lang="de-DE" b="0" dirty="0"/>
                  <a:t>Customer</a:t>
                </a:r>
              </a:p>
              <a:p>
                <a:r>
                  <a:rPr lang="de-DE" b="0" dirty="0" err="1"/>
                  <a:t>Relationship</a:t>
                </a:r>
                <a:endParaRPr lang="de-DE" b="0" dirty="0"/>
              </a:p>
              <a:p>
                <a:r>
                  <a:rPr lang="de-DE" b="0" dirty="0"/>
                  <a:t>Management</a:t>
                </a:r>
              </a:p>
              <a:p>
                <a:r>
                  <a:rPr lang="de-DE" b="0" dirty="0"/>
                  <a:t>(CRM)</a:t>
                </a:r>
              </a:p>
            </p:txBody>
          </p:sp>
        </p:grpSp>
        <p:grpSp>
          <p:nvGrpSpPr>
            <p:cNvPr id="14" name="Gruppieren 23"/>
            <p:cNvGrpSpPr/>
            <p:nvPr/>
          </p:nvGrpSpPr>
          <p:grpSpPr>
            <a:xfrm>
              <a:off x="1553743" y="2357429"/>
              <a:ext cx="1660935" cy="2911079"/>
              <a:chOff x="1553743" y="2357429"/>
              <a:chExt cx="1660935" cy="2911079"/>
            </a:xfrm>
          </p:grpSpPr>
          <p:sp>
            <p:nvSpPr>
              <p:cNvPr id="21" name="AutoShape 5"/>
              <p:cNvSpPr>
                <a:spLocks noChangeArrowheads="1"/>
              </p:cNvSpPr>
              <p:nvPr/>
            </p:nvSpPr>
            <p:spPr bwMode="auto">
              <a:xfrm rot="16200000">
                <a:off x="928671" y="2982502"/>
                <a:ext cx="2911079" cy="1660934"/>
              </a:xfrm>
              <a:custGeom>
                <a:avLst/>
                <a:gdLst>
                  <a:gd name="G0" fmla="+- 6210 0 0"/>
                  <a:gd name="G1" fmla="+- 21600 0 6210"/>
                  <a:gd name="G2" fmla="*/ 6210 1 2"/>
                  <a:gd name="G3" fmla="+- 21600 0 G2"/>
                  <a:gd name="G4" fmla="+/ 6210 21600 2"/>
                  <a:gd name="G5" fmla="+/ G1 0 2"/>
                  <a:gd name="G6" fmla="*/ 21600 21600 6210"/>
                  <a:gd name="G7" fmla="*/ G6 1 2"/>
                  <a:gd name="G8" fmla="+- 21600 0 G7"/>
                  <a:gd name="G9" fmla="*/ 21600 1 2"/>
                  <a:gd name="G10" fmla="+- 6210 0 G9"/>
                  <a:gd name="G11" fmla="?: G10 G8 0"/>
                  <a:gd name="G12" fmla="?: G10 G7 21600"/>
                  <a:gd name="T0" fmla="*/ 18495 w 21600"/>
                  <a:gd name="T1" fmla="*/ 10800 h 21600"/>
                  <a:gd name="T2" fmla="*/ 10800 w 21600"/>
                  <a:gd name="T3" fmla="*/ 21600 h 21600"/>
                  <a:gd name="T4" fmla="*/ 3105 w 21600"/>
                  <a:gd name="T5" fmla="*/ 10800 h 21600"/>
                  <a:gd name="T6" fmla="*/ 10800 w 21600"/>
                  <a:gd name="T7" fmla="*/ 0 h 21600"/>
                  <a:gd name="T8" fmla="*/ 4905 w 21600"/>
                  <a:gd name="T9" fmla="*/ 4905 h 21600"/>
                  <a:gd name="T10" fmla="*/ 16695 w 21600"/>
                  <a:gd name="T11" fmla="*/ 1669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210" y="21600"/>
                    </a:lnTo>
                    <a:lnTo>
                      <a:pt x="153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15875">
                <a:noFill/>
                <a:round/>
                <a:headEnd/>
                <a:tailEnd/>
              </a:ln>
              <a:effectLst/>
            </p:spPr>
            <p:txBody>
              <a:bodyPr wrap="none" lIns="54000" tIns="54000" rIns="54000" bIns="54000" anchor="ctr"/>
              <a:lstStyle/>
              <a:p>
                <a:pPr algn="ctr" eaLnBrk="0" hangingPunct="0"/>
                <a:endParaRPr lang="de-DE" sz="160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22" name="Textfeld 21"/>
              <p:cNvSpPr txBox="1"/>
              <p:nvPr/>
            </p:nvSpPr>
            <p:spPr>
              <a:xfrm>
                <a:off x="1553743" y="3276000"/>
                <a:ext cx="1518059" cy="1245094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 w="15875">
                <a:noFill/>
                <a:round/>
                <a:headEnd/>
                <a:tailEnd/>
              </a:ln>
              <a:effectLst/>
            </p:spPr>
            <p:txBody>
              <a:bodyPr wrap="none" lIns="54000" tIns="54000" rIns="54000" bIns="54000" anchor="ctr"/>
              <a:lstStyle>
                <a:defPPr>
                  <a:defRPr lang="de-DE"/>
                </a:defPPr>
                <a:lvl1pPr algn="ctr" eaLnBrk="0" hangingPunct="0">
                  <a:defRPr sz="1600" b="1">
                    <a:solidFill>
                      <a:schemeClr val="bg1"/>
                    </a:solidFill>
                    <a:latin typeface="+mn-lt"/>
                  </a:defRPr>
                </a:lvl1pPr>
              </a:lstStyle>
              <a:p>
                <a:r>
                  <a:rPr lang="de-DE" b="0" dirty="0" err="1"/>
                  <a:t>Supplier</a:t>
                </a:r>
                <a:endParaRPr lang="de-DE" b="0" dirty="0"/>
              </a:p>
              <a:p>
                <a:r>
                  <a:rPr lang="de-DE" b="0" dirty="0" err="1"/>
                  <a:t>Relationship</a:t>
                </a:r>
                <a:endParaRPr lang="de-DE" b="0" dirty="0"/>
              </a:p>
              <a:p>
                <a:r>
                  <a:rPr lang="de-DE" b="0" dirty="0"/>
                  <a:t>Management</a:t>
                </a:r>
              </a:p>
              <a:p>
                <a:r>
                  <a:rPr lang="de-DE" b="0" dirty="0"/>
                  <a:t>(SRM)</a:t>
                </a:r>
              </a:p>
            </p:txBody>
          </p:sp>
        </p:grpSp>
        <p:grpSp>
          <p:nvGrpSpPr>
            <p:cNvPr id="15" name="Gruppieren 27"/>
            <p:cNvGrpSpPr/>
            <p:nvPr/>
          </p:nvGrpSpPr>
          <p:grpSpPr>
            <a:xfrm>
              <a:off x="1571604" y="2285992"/>
              <a:ext cx="5987654" cy="832247"/>
              <a:chOff x="1571604" y="2285992"/>
              <a:chExt cx="5987654" cy="832247"/>
            </a:xfrm>
          </p:grpSpPr>
          <p:sp>
            <p:nvSpPr>
              <p:cNvPr id="19" name="AutoShape 4"/>
              <p:cNvSpPr>
                <a:spLocks noChangeArrowheads="1"/>
              </p:cNvSpPr>
              <p:nvPr/>
            </p:nvSpPr>
            <p:spPr bwMode="auto">
              <a:xfrm>
                <a:off x="1571604" y="2285992"/>
                <a:ext cx="5987654" cy="832247"/>
              </a:xfrm>
              <a:custGeom>
                <a:avLst/>
                <a:gdLst>
                  <a:gd name="G0" fmla="+- 6027 0 0"/>
                  <a:gd name="G1" fmla="+- 21600 0 6027"/>
                  <a:gd name="G2" fmla="*/ 6027 1 2"/>
                  <a:gd name="G3" fmla="+- 21600 0 G2"/>
                  <a:gd name="G4" fmla="+/ 6027 21600 2"/>
                  <a:gd name="G5" fmla="+/ G1 0 2"/>
                  <a:gd name="G6" fmla="*/ 21600 21600 6027"/>
                  <a:gd name="G7" fmla="*/ G6 1 2"/>
                  <a:gd name="G8" fmla="+- 21600 0 G7"/>
                  <a:gd name="G9" fmla="*/ 21600 1 2"/>
                  <a:gd name="G10" fmla="+- 6027 0 G9"/>
                  <a:gd name="G11" fmla="?: G10 G8 0"/>
                  <a:gd name="G12" fmla="?: G10 G7 21600"/>
                  <a:gd name="T0" fmla="*/ 18586 w 21600"/>
                  <a:gd name="T1" fmla="*/ 10800 h 21600"/>
                  <a:gd name="T2" fmla="*/ 10800 w 21600"/>
                  <a:gd name="T3" fmla="*/ 21600 h 21600"/>
                  <a:gd name="T4" fmla="*/ 3014 w 21600"/>
                  <a:gd name="T5" fmla="*/ 10800 h 21600"/>
                  <a:gd name="T6" fmla="*/ 10800 w 21600"/>
                  <a:gd name="T7" fmla="*/ 0 h 21600"/>
                  <a:gd name="T8" fmla="*/ 4814 w 21600"/>
                  <a:gd name="T9" fmla="*/ 4814 h 21600"/>
                  <a:gd name="T10" fmla="*/ 16786 w 21600"/>
                  <a:gd name="T11" fmla="*/ 1678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027" y="21600"/>
                    </a:lnTo>
                    <a:lnTo>
                      <a:pt x="1557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15875">
                <a:noFill/>
                <a:round/>
                <a:headEnd/>
                <a:tailEnd/>
              </a:ln>
              <a:effectLst/>
            </p:spPr>
            <p:txBody>
              <a:bodyPr wrap="none" lIns="54000" tIns="54000" rIns="54000" bIns="54000" anchor="ctr"/>
              <a:lstStyle/>
              <a:p>
                <a:pPr algn="ctr" eaLnBrk="0" hangingPunct="0"/>
                <a:endParaRPr lang="de-DE" sz="160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3071802" y="2308037"/>
                <a:ext cx="3000396" cy="675909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 w="15875">
                <a:noFill/>
                <a:round/>
                <a:headEnd/>
                <a:tailEnd/>
              </a:ln>
              <a:effectLst/>
            </p:spPr>
            <p:txBody>
              <a:bodyPr wrap="none" lIns="54000" tIns="54000" rIns="54000" bIns="54000" anchor="ctr"/>
              <a:lstStyle>
                <a:defPPr>
                  <a:defRPr lang="de-DE"/>
                </a:defPPr>
                <a:lvl1pPr algn="ctr" eaLnBrk="0" hangingPunct="0">
                  <a:defRPr sz="1600" b="1">
                    <a:solidFill>
                      <a:schemeClr val="bg1"/>
                    </a:solidFill>
                    <a:latin typeface="+mn-lt"/>
                  </a:defRPr>
                </a:lvl1pPr>
              </a:lstStyle>
              <a:p>
                <a:r>
                  <a:rPr lang="de-DE" b="0" dirty="0" err="1"/>
                  <a:t>Product</a:t>
                </a:r>
                <a:r>
                  <a:rPr lang="de-DE" b="0" dirty="0"/>
                  <a:t> </a:t>
                </a:r>
                <a:r>
                  <a:rPr lang="de-DE" b="0" dirty="0" err="1"/>
                  <a:t>Lifecycle</a:t>
                </a:r>
                <a:r>
                  <a:rPr lang="de-DE" b="0" dirty="0"/>
                  <a:t> Management (PLM)</a:t>
                </a:r>
              </a:p>
            </p:txBody>
          </p:sp>
        </p:grpSp>
        <p:grpSp>
          <p:nvGrpSpPr>
            <p:cNvPr id="16" name="Gruppieren 25"/>
            <p:cNvGrpSpPr/>
            <p:nvPr/>
          </p:nvGrpSpPr>
          <p:grpSpPr>
            <a:xfrm>
              <a:off x="1571604" y="4500570"/>
              <a:ext cx="5987654" cy="832247"/>
              <a:chOff x="1571604" y="4500570"/>
              <a:chExt cx="5987654" cy="832247"/>
            </a:xfrm>
          </p:grpSpPr>
          <p:sp>
            <p:nvSpPr>
              <p:cNvPr id="17" name="AutoShape 3"/>
              <p:cNvSpPr>
                <a:spLocks noChangeArrowheads="1"/>
              </p:cNvSpPr>
              <p:nvPr/>
            </p:nvSpPr>
            <p:spPr bwMode="auto">
              <a:xfrm flipV="1">
                <a:off x="1571604" y="4500570"/>
                <a:ext cx="5987654" cy="832247"/>
              </a:xfrm>
              <a:custGeom>
                <a:avLst/>
                <a:gdLst>
                  <a:gd name="G0" fmla="+- 6027 0 0"/>
                  <a:gd name="G1" fmla="+- 21600 0 6027"/>
                  <a:gd name="G2" fmla="*/ 6027 1 2"/>
                  <a:gd name="G3" fmla="+- 21600 0 G2"/>
                  <a:gd name="G4" fmla="+/ 6027 21600 2"/>
                  <a:gd name="G5" fmla="+/ G1 0 2"/>
                  <a:gd name="G6" fmla="*/ 21600 21600 6027"/>
                  <a:gd name="G7" fmla="*/ G6 1 2"/>
                  <a:gd name="G8" fmla="+- 21600 0 G7"/>
                  <a:gd name="G9" fmla="*/ 21600 1 2"/>
                  <a:gd name="G10" fmla="+- 6027 0 G9"/>
                  <a:gd name="G11" fmla="?: G10 G8 0"/>
                  <a:gd name="G12" fmla="?: G10 G7 21600"/>
                  <a:gd name="T0" fmla="*/ 18586 w 21600"/>
                  <a:gd name="T1" fmla="*/ 10800 h 21600"/>
                  <a:gd name="T2" fmla="*/ 10800 w 21600"/>
                  <a:gd name="T3" fmla="*/ 21600 h 21600"/>
                  <a:gd name="T4" fmla="*/ 3014 w 21600"/>
                  <a:gd name="T5" fmla="*/ 10800 h 21600"/>
                  <a:gd name="T6" fmla="*/ 10800 w 21600"/>
                  <a:gd name="T7" fmla="*/ 0 h 21600"/>
                  <a:gd name="T8" fmla="*/ 4814 w 21600"/>
                  <a:gd name="T9" fmla="*/ 4814 h 21600"/>
                  <a:gd name="T10" fmla="*/ 16786 w 21600"/>
                  <a:gd name="T11" fmla="*/ 1678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027" y="21600"/>
                    </a:lnTo>
                    <a:lnTo>
                      <a:pt x="1557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15875">
                <a:noFill/>
                <a:round/>
                <a:headEnd/>
                <a:tailEnd/>
              </a:ln>
              <a:effectLst/>
            </p:spPr>
            <p:txBody>
              <a:bodyPr wrap="none" lIns="54000" tIns="54000" rIns="54000" bIns="54000" anchor="ctr"/>
              <a:lstStyle/>
              <a:p>
                <a:pPr algn="ctr" eaLnBrk="0" hangingPunct="0"/>
                <a:endParaRPr lang="de-DE" sz="160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3071802" y="4629769"/>
                <a:ext cx="3000396" cy="675909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 w="15875">
                <a:noFill/>
                <a:round/>
                <a:headEnd/>
                <a:tailEnd/>
              </a:ln>
              <a:effectLst/>
            </p:spPr>
            <p:txBody>
              <a:bodyPr wrap="none" lIns="54000" tIns="54000" rIns="54000" bIns="54000" anchor="ctr"/>
              <a:lstStyle>
                <a:defPPr>
                  <a:defRPr lang="de-DE"/>
                </a:defPPr>
                <a:lvl1pPr algn="ctr" eaLnBrk="0" hangingPunct="0">
                  <a:defRPr sz="1600" b="1">
                    <a:solidFill>
                      <a:schemeClr val="bg1"/>
                    </a:solidFill>
                    <a:latin typeface="+mn-lt"/>
                  </a:defRPr>
                </a:lvl1pPr>
              </a:lstStyle>
              <a:p>
                <a:r>
                  <a:rPr lang="de-DE" b="0" dirty="0" err="1"/>
                  <a:t>Supply</a:t>
                </a:r>
                <a:r>
                  <a:rPr lang="de-DE" b="0" dirty="0"/>
                  <a:t> Chain Management (SCM)</a:t>
                </a:r>
              </a:p>
            </p:txBody>
          </p:sp>
        </p:grpSp>
      </p:grp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2457967" y="3191012"/>
            <a:ext cx="3235962" cy="1390635"/>
          </a:xfrm>
          <a:prstGeom prst="roundRect">
            <a:avLst>
              <a:gd name="adj" fmla="val 7815"/>
            </a:avLst>
          </a:prstGeom>
          <a:solidFill>
            <a:schemeClr val="bg1">
              <a:lumMod val="95000"/>
              <a:alpha val="60000"/>
            </a:schemeClr>
          </a:solidFill>
          <a:ln w="15875" algn="ctr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lIns="72000" tIns="0" rIns="0" bIns="0" anchor="ctr"/>
          <a:lstStyle/>
          <a:p>
            <a:pPr algn="ctr"/>
            <a:r>
              <a:rPr lang="de-DE" b="1" dirty="0">
                <a:latin typeface="+mn-lt"/>
              </a:rPr>
              <a:t>Enterprise Resource </a:t>
            </a:r>
          </a:p>
          <a:p>
            <a:pPr algn="ctr"/>
            <a:r>
              <a:rPr lang="de-DE" b="1" dirty="0">
                <a:latin typeface="+mn-lt"/>
              </a:rPr>
              <a:t>Planning (ERP)</a:t>
            </a:r>
          </a:p>
        </p:txBody>
      </p:sp>
      <p:sp>
        <p:nvSpPr>
          <p:cNvPr id="29" name="Rechteck 28"/>
          <p:cNvSpPr/>
          <p:nvPr/>
        </p:nvSpPr>
        <p:spPr>
          <a:xfrm>
            <a:off x="358775" y="1422369"/>
            <a:ext cx="7427913" cy="529029"/>
          </a:xfrm>
          <a:prstGeom prst="rect">
            <a:avLst/>
          </a:prstGeom>
          <a:solidFill>
            <a:schemeClr val="tx2"/>
          </a:solidFill>
          <a:ln w="63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algn="ctr"/>
            <a:r>
              <a:rPr lang="en-US" sz="1600" b="1" dirty="0"/>
              <a:t>SAP Business Suite</a:t>
            </a:r>
            <a:endParaRPr lang="en-US" sz="1600" b="1" baseline="30000" dirty="0"/>
          </a:p>
        </p:txBody>
      </p:sp>
      <p:sp>
        <p:nvSpPr>
          <p:cNvPr id="25" name="Textfeld 24"/>
          <p:cNvSpPr txBox="1"/>
          <p:nvPr/>
        </p:nvSpPr>
        <p:spPr>
          <a:xfrm>
            <a:off x="6219825" y="6431233"/>
            <a:ext cx="15668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Quelle: </a:t>
            </a:r>
            <a:r>
              <a:rPr lang="de-DE" sz="900" dirty="0">
                <a:latin typeface="+mn-lt"/>
                <a:hlinkClick r:id="rId2"/>
              </a:rPr>
              <a:t>www.sap.com</a:t>
            </a:r>
            <a:endParaRPr lang="de-DE" sz="900" dirty="0">
              <a:latin typeface="+mn-lt"/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6198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Periodenerfolgsrechnung: Ermittlung des Periodenerfolgs durch Kombination der Kostenträgerzeit- und der Erlösrechnung</a:t>
            </a:r>
            <a:endParaRPr lang="de-DE" baseline="30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27" name="Abgerundetes Rechteck 26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Case</a:t>
            </a:r>
          </a:p>
        </p:txBody>
      </p:sp>
      <p:sp>
        <p:nvSpPr>
          <p:cNvPr id="26" name="Rechteck 25"/>
          <p:cNvSpPr/>
          <p:nvPr/>
        </p:nvSpPr>
        <p:spPr>
          <a:xfrm>
            <a:off x="358774" y="2656364"/>
            <a:ext cx="7479663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r>
              <a:rPr lang="de-DE" sz="1400" b="1" dirty="0">
                <a:solidFill>
                  <a:schemeClr val="bg1"/>
                </a:solidFill>
              </a:rPr>
              <a:t>Umsatzkostenverfahren auf Teilkostenbasis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29" name="Ellipse 28"/>
          <p:cNvSpPr/>
          <p:nvPr/>
        </p:nvSpPr>
        <p:spPr>
          <a:xfrm>
            <a:off x="169250" y="2538707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A</a:t>
            </a:r>
          </a:p>
        </p:txBody>
      </p:sp>
      <p:graphicFrame>
        <p:nvGraphicFramePr>
          <p:cNvPr id="30" name="Group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820267"/>
              </p:ext>
            </p:extLst>
          </p:nvPr>
        </p:nvGraphicFramePr>
        <p:xfrm>
          <a:off x="358775" y="3205022"/>
          <a:ext cx="7479662" cy="2562201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18486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937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094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2779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13251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Variable Selbstkosten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der abgesetzten Menge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Erlöse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2975">
                <a:tc>
                  <a:txBody>
                    <a:bodyPr/>
                    <a:lstStyle/>
                    <a:p>
                      <a:pPr marL="177800" marR="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115.600,00 €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200.000,00 €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4148">
                <a:tc>
                  <a:txBody>
                    <a:bodyPr/>
                    <a:lstStyle/>
                    <a:p>
                      <a:pPr marL="177800" marR="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74.400,00 €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200.000,00 €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2975">
                <a:tc>
                  <a:txBody>
                    <a:bodyPr/>
                    <a:lstStyle/>
                    <a:p>
                      <a:pPr marL="177800" marR="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126.000,00 €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140.000,00 €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4148">
                <a:tc>
                  <a:txBody>
                    <a:bodyPr/>
                    <a:lstStyle/>
                    <a:p>
                      <a:pPr marL="177800" marR="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Fixkosten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150.000,00 €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2975">
                <a:tc>
                  <a:txBody>
                    <a:bodyPr/>
                    <a:lstStyle/>
                    <a:p>
                      <a:pPr marL="177800" marR="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Gewinn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74.000,00 €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4148">
                <a:tc>
                  <a:txBody>
                    <a:bodyPr/>
                    <a:lstStyle/>
                    <a:p>
                      <a:pPr marL="177800" marR="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Summe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540.000,00 €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Summe</a:t>
                      </a:r>
                      <a:endParaRPr kumimoji="0" lang="de-DE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540.000,00 €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40" name="Gruppieren 39"/>
          <p:cNvGrpSpPr/>
          <p:nvPr/>
        </p:nvGrpSpPr>
        <p:grpSpPr>
          <a:xfrm>
            <a:off x="6880600" y="245092"/>
            <a:ext cx="916359" cy="383360"/>
            <a:chOff x="6880600" y="245092"/>
            <a:chExt cx="916359" cy="383360"/>
          </a:xfrm>
        </p:grpSpPr>
        <p:sp>
          <p:nvSpPr>
            <p:cNvPr id="41" name="Rechteck 40"/>
            <p:cNvSpPr/>
            <p:nvPr/>
          </p:nvSpPr>
          <p:spPr>
            <a:xfrm>
              <a:off x="7497800" y="245092"/>
              <a:ext cx="299159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2" name="Rechteck 41"/>
            <p:cNvSpPr/>
            <p:nvPr/>
          </p:nvSpPr>
          <p:spPr>
            <a:xfrm>
              <a:off x="6880600" y="245092"/>
              <a:ext cx="617200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43" name="Grafik 42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22063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Periodenerfolgsrechnung: Ermittlung des Periodenerfolgs durch Kombination der Kostenträgerzeit- und der Erlösrechnung</a:t>
            </a:r>
            <a:endParaRPr lang="de-DE" baseline="30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27" name="Abgerundetes Rechteck 26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Case</a:t>
            </a:r>
          </a:p>
        </p:txBody>
      </p:sp>
      <p:sp>
        <p:nvSpPr>
          <p:cNvPr id="21" name="Rechteck 20"/>
          <p:cNvSpPr/>
          <p:nvPr/>
        </p:nvSpPr>
        <p:spPr>
          <a:xfrm>
            <a:off x="358774" y="2656364"/>
            <a:ext cx="3849432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r>
              <a:rPr lang="de-DE" sz="1200" b="1" dirty="0">
                <a:solidFill>
                  <a:schemeClr val="bg1"/>
                </a:solidFill>
              </a:rPr>
              <a:t>Zuteilung von Gehältern und Miete</a:t>
            </a:r>
          </a:p>
        </p:txBody>
      </p:sp>
      <p:sp>
        <p:nvSpPr>
          <p:cNvPr id="22" name="Rechteck 21"/>
          <p:cNvSpPr/>
          <p:nvPr/>
        </p:nvSpPr>
        <p:spPr>
          <a:xfrm>
            <a:off x="4481512" y="2656364"/>
            <a:ext cx="3849432" cy="38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r>
              <a:rPr lang="de-DE" sz="1200" b="1" dirty="0">
                <a:solidFill>
                  <a:schemeClr val="bg1"/>
                </a:solidFill>
              </a:rPr>
              <a:t>Mehrstufige</a:t>
            </a:r>
          </a:p>
          <a:p>
            <a:pPr algn="ctr">
              <a:spcBef>
                <a:spcPts val="0"/>
              </a:spcBef>
            </a:pPr>
            <a:r>
              <a:rPr lang="de-DE" sz="1200" b="1" dirty="0">
                <a:solidFill>
                  <a:schemeClr val="bg1"/>
                </a:solidFill>
              </a:rPr>
              <a:t>Deckungsbeitragsrechnung</a:t>
            </a:r>
            <a:endParaRPr lang="de-DE" sz="1100" dirty="0">
              <a:solidFill>
                <a:schemeClr val="bg1"/>
              </a:solidFill>
            </a:endParaRPr>
          </a:p>
        </p:txBody>
      </p:sp>
      <p:sp>
        <p:nvSpPr>
          <p:cNvPr id="31" name="Ellipse 30"/>
          <p:cNvSpPr/>
          <p:nvPr/>
        </p:nvSpPr>
        <p:spPr>
          <a:xfrm>
            <a:off x="4291988" y="2538707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B</a:t>
            </a:r>
          </a:p>
        </p:txBody>
      </p:sp>
      <p:sp>
        <p:nvSpPr>
          <p:cNvPr id="32" name="Ellipse 31"/>
          <p:cNvSpPr/>
          <p:nvPr/>
        </p:nvSpPr>
        <p:spPr>
          <a:xfrm>
            <a:off x="169250" y="2538707"/>
            <a:ext cx="360000" cy="360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A</a:t>
            </a:r>
          </a:p>
        </p:txBody>
      </p:sp>
      <p:graphicFrame>
        <p:nvGraphicFramePr>
          <p:cNvPr id="33" name="Tabel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316774"/>
              </p:ext>
            </p:extLst>
          </p:nvPr>
        </p:nvGraphicFramePr>
        <p:xfrm>
          <a:off x="4481513" y="3494886"/>
          <a:ext cx="3849431" cy="2506740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17718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25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9252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25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5693"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>
                          <a:solidFill>
                            <a:schemeClr val="bg1"/>
                          </a:solidFill>
                        </a:rPr>
                        <a:t>Produktgruppe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05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 &amp; C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18000" marB="18000" anchor="ctr"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05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5693"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>
                          <a:solidFill>
                            <a:schemeClr val="bg1"/>
                          </a:solidFill>
                        </a:rPr>
                        <a:t>Produkte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>
                          <a:solidFill>
                            <a:schemeClr val="bg1"/>
                          </a:solidFill>
                        </a:rPr>
                        <a:t>A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>
                          <a:solidFill>
                            <a:schemeClr val="bg1"/>
                          </a:solidFill>
                        </a:rPr>
                        <a:t>C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5693">
                <a:tc>
                  <a:txBody>
                    <a:bodyPr/>
                    <a:lstStyle/>
                    <a:p>
                      <a:pPr algn="l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Erlöse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200.000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140.000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200.000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5693">
                <a:tc>
                  <a:txBody>
                    <a:bodyPr/>
                    <a:lstStyle/>
                    <a:p>
                      <a:pPr algn="l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-</a:t>
                      </a:r>
                      <a:r>
                        <a:rPr lang="de-DE" sz="1050" b="0" baseline="0" dirty="0">
                          <a:solidFill>
                            <a:srgbClr val="404040"/>
                          </a:solidFill>
                        </a:rPr>
                        <a:t> Variable Kosten</a:t>
                      </a:r>
                      <a:endParaRPr lang="de-DE" sz="1050" b="0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115.600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126.000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74.400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5693">
                <a:tc>
                  <a:txBody>
                    <a:bodyPr/>
                    <a:lstStyle/>
                    <a:p>
                      <a:pPr algn="l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Deckungsbeitrag I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84.400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14.000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125.600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5693">
                <a:tc>
                  <a:txBody>
                    <a:bodyPr/>
                    <a:lstStyle/>
                    <a:p>
                      <a:pPr marL="171450" indent="-171450" algn="l">
                        <a:buFontTx/>
                        <a:buChar char="-"/>
                      </a:pPr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Produktfixkosten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10.000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30.000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10.000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5693">
                <a:tc>
                  <a:txBody>
                    <a:bodyPr/>
                    <a:lstStyle/>
                    <a:p>
                      <a:pPr algn="l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Deckungsbeitrag II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74.400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-16.000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115.600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3992">
                <a:tc>
                  <a:txBody>
                    <a:bodyPr/>
                    <a:lstStyle/>
                    <a:p>
                      <a:pPr algn="l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DB II jeder</a:t>
                      </a:r>
                      <a:r>
                        <a:rPr lang="de-DE" sz="1050" b="0" baseline="0" dirty="0">
                          <a:solidFill>
                            <a:srgbClr val="404040"/>
                          </a:solidFill>
                        </a:rPr>
                        <a:t> Produktgruppe</a:t>
                      </a:r>
                    </a:p>
                    <a:p>
                      <a:pPr marL="0" indent="0" algn="l">
                        <a:buFontTx/>
                        <a:buChar char="-"/>
                      </a:pPr>
                      <a:r>
                        <a:rPr lang="de-DE" sz="1050" b="0" baseline="0" dirty="0">
                          <a:solidFill>
                            <a:srgbClr val="404040"/>
                          </a:solidFill>
                        </a:rPr>
                        <a:t>Produktgruppenfixkosten</a:t>
                      </a:r>
                      <a:endParaRPr lang="de-DE" sz="1050" b="0" dirty="0">
                        <a:solidFill>
                          <a:srgbClr val="404040"/>
                        </a:solidFill>
                      </a:endParaRP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050" b="1" dirty="0">
                          <a:solidFill>
                            <a:srgbClr val="404040"/>
                          </a:solidFill>
                        </a:rPr>
                        <a:t>58.400</a:t>
                      </a:r>
                      <a:br>
                        <a:rPr lang="de-DE" sz="1050" b="1" dirty="0">
                          <a:solidFill>
                            <a:srgbClr val="404040"/>
                          </a:solidFill>
                        </a:rPr>
                      </a:br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30.000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000" b="0" dirty="0"/>
                    </a:p>
                  </a:txBody>
                  <a:tcPr marL="36000" marR="36000" marT="18000" marB="18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50" b="1" dirty="0">
                          <a:solidFill>
                            <a:srgbClr val="404040"/>
                          </a:solidFill>
                        </a:rPr>
                        <a:t>115.600</a:t>
                      </a:r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/>
                      </a:r>
                      <a:br>
                        <a:rPr lang="de-DE" sz="1050" b="0" dirty="0">
                          <a:solidFill>
                            <a:srgbClr val="404040"/>
                          </a:solidFill>
                        </a:rPr>
                      </a:br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5693">
                <a:tc>
                  <a:txBody>
                    <a:bodyPr/>
                    <a:lstStyle/>
                    <a:p>
                      <a:pPr algn="l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Deckungsbeitrag III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28.400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000" b="1" dirty="0"/>
                    </a:p>
                  </a:txBody>
                  <a:tcPr marL="36000" marR="36000" marT="18000" marB="18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115.600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3992">
                <a:tc>
                  <a:txBody>
                    <a:bodyPr/>
                    <a:lstStyle/>
                    <a:p>
                      <a:pPr algn="l"/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DB III der Unternehmung</a:t>
                      </a:r>
                      <a:br>
                        <a:rPr lang="de-DE" sz="1050" b="0" dirty="0">
                          <a:solidFill>
                            <a:srgbClr val="404040"/>
                          </a:solidFill>
                        </a:rPr>
                      </a:br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- Unternehmensfixkosten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1050" b="1" dirty="0">
                          <a:solidFill>
                            <a:srgbClr val="404040"/>
                          </a:solidFill>
                        </a:rPr>
                        <a:t>144.000</a:t>
                      </a:r>
                      <a:br>
                        <a:rPr lang="de-DE" sz="1050" b="1" dirty="0">
                          <a:solidFill>
                            <a:srgbClr val="404040"/>
                          </a:solidFill>
                        </a:rPr>
                      </a:br>
                      <a:r>
                        <a:rPr lang="de-DE" sz="1050" b="0" dirty="0">
                          <a:solidFill>
                            <a:srgbClr val="404040"/>
                          </a:solidFill>
                        </a:rPr>
                        <a:t>70.000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000" b="0" dirty="0"/>
                    </a:p>
                  </a:txBody>
                  <a:tcPr marL="36000" marR="36000" marT="18000" marB="18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000" b="0" dirty="0"/>
                    </a:p>
                  </a:txBody>
                  <a:tcPr marL="36000" marR="36000" marT="18000" marB="18000" anchor="ctr"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5693">
                <a:tc>
                  <a:txBody>
                    <a:bodyPr/>
                    <a:lstStyle/>
                    <a:p>
                      <a:pPr algn="l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Kalk. Periodenerfolg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1100" b="1" dirty="0">
                          <a:solidFill>
                            <a:srgbClr val="404040"/>
                          </a:solidFill>
                        </a:rPr>
                        <a:t>74.000</a:t>
                      </a:r>
                    </a:p>
                  </a:txBody>
                  <a:tcPr marL="36000" marR="36000" marT="18000" marB="18000" anchor="ctr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000" b="1" dirty="0"/>
                    </a:p>
                  </a:txBody>
                  <a:tcPr marL="36000" marR="36000" marT="18000" marB="18000" anchor="ctr"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sz="1000" b="1" dirty="0"/>
                    </a:p>
                  </a:txBody>
                  <a:tcPr marL="36000" marR="36000" marT="18000" marB="18000" anchor="ctr"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358775" y="3377757"/>
            <a:ext cx="3849431" cy="764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Umlage der Gehälter von </a:t>
            </a:r>
            <a:r>
              <a:rPr lang="de-DE" dirty="0" err="1">
                <a:solidFill>
                  <a:srgbClr val="404040"/>
                </a:solidFill>
                <a:latin typeface="Arial" charset="0"/>
                <a:cs typeface="Arial" charset="0"/>
              </a:rPr>
              <a:t>Fräserei</a:t>
            </a: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 und Brennerei (50.000,00 €) im Verhältnis:</a:t>
            </a:r>
            <a:b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</a:b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A : B : C = 1 : 1 : 3</a:t>
            </a: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358775" y="4709625"/>
            <a:ext cx="3849431" cy="764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dirty="0">
                <a:solidFill>
                  <a:srgbClr val="404040"/>
                </a:solidFill>
                <a:latin typeface="Arial" charset="0"/>
                <a:cs typeface="Arial" charset="0"/>
              </a:rPr>
              <a:t>Monatliche Maschinenmiete für eine Poliermaschine zur Produktion von A und C : 30.000,- €</a:t>
            </a:r>
          </a:p>
        </p:txBody>
      </p:sp>
      <p:graphicFrame>
        <p:nvGraphicFramePr>
          <p:cNvPr id="36" name="Group 58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526024399"/>
              </p:ext>
            </p:extLst>
          </p:nvPr>
        </p:nvGraphicFramePr>
        <p:xfrm>
          <a:off x="358776" y="4182077"/>
          <a:ext cx="3271520" cy="48768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11512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67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0675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0675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Produktfixkosten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10.000 €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10.000 €</a:t>
                      </a:r>
                    </a:p>
                  </a:txBody>
                  <a:tcPr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30.000 €</a:t>
                      </a:r>
                    </a:p>
                  </a:txBody>
                  <a:tcPr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37" name="Group 1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443215"/>
              </p:ext>
            </p:extLst>
          </p:nvPr>
        </p:nvGraphicFramePr>
        <p:xfrm>
          <a:off x="358774" y="5513946"/>
          <a:ext cx="3271522" cy="48768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173600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750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04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Produktgruppenfixkosten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30.000 €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42" name="Gruppieren 41"/>
          <p:cNvGrpSpPr/>
          <p:nvPr/>
        </p:nvGrpSpPr>
        <p:grpSpPr>
          <a:xfrm>
            <a:off x="6880600" y="245092"/>
            <a:ext cx="916359" cy="383360"/>
            <a:chOff x="6880600" y="245092"/>
            <a:chExt cx="916359" cy="383360"/>
          </a:xfrm>
        </p:grpSpPr>
        <p:sp>
          <p:nvSpPr>
            <p:cNvPr id="43" name="Rechteck 42"/>
            <p:cNvSpPr/>
            <p:nvPr/>
          </p:nvSpPr>
          <p:spPr>
            <a:xfrm>
              <a:off x="7497800" y="245092"/>
              <a:ext cx="299159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4" name="Rechteck 43"/>
            <p:cNvSpPr/>
            <p:nvPr/>
          </p:nvSpPr>
          <p:spPr>
            <a:xfrm>
              <a:off x="6880600" y="245092"/>
              <a:ext cx="617200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45" name="Grafik 44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15372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Periodenerfolgsrechnung: Ermittlung des Periodenerfolgs durch Kombination der Kostenträgerzeit- und der Erlösrechnung – Elemente der Ergebnisberichte</a:t>
            </a:r>
            <a:endParaRPr lang="de-DE" baseline="30000" dirty="0"/>
          </a:p>
          <a:p>
            <a:endParaRPr lang="de-DE" baseline="30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SAP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577197" y="1789228"/>
            <a:ext cx="7989607" cy="3279545"/>
            <a:chOff x="577197" y="1789228"/>
            <a:chExt cx="7989607" cy="3279545"/>
          </a:xfrm>
        </p:grpSpPr>
        <p:sp>
          <p:nvSpPr>
            <p:cNvPr id="54" name="Richtungspfeil 53"/>
            <p:cNvSpPr/>
            <p:nvPr/>
          </p:nvSpPr>
          <p:spPr>
            <a:xfrm>
              <a:off x="663151" y="1956419"/>
              <a:ext cx="2564288" cy="457200"/>
            </a:xfrm>
            <a:prstGeom prst="homePlat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/>
                <a:t>Berichtsstruktur </a:t>
              </a:r>
            </a:p>
            <a:p>
              <a:pPr algn="ctr"/>
              <a:r>
                <a:rPr lang="de-DE" sz="1100" dirty="0"/>
                <a:t>definieren</a:t>
              </a:r>
            </a:p>
          </p:txBody>
        </p:sp>
        <p:sp>
          <p:nvSpPr>
            <p:cNvPr id="55" name="Eingekerbter Richtungspfeil 11"/>
            <p:cNvSpPr/>
            <p:nvPr/>
          </p:nvSpPr>
          <p:spPr>
            <a:xfrm>
              <a:off x="3332834" y="1956419"/>
              <a:ext cx="2564288" cy="457200"/>
            </a:xfrm>
            <a:prstGeom prst="chevron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>
                  <a:solidFill>
                    <a:schemeClr val="bg1"/>
                  </a:solidFill>
                </a:rPr>
                <a:t>Erlöse </a:t>
              </a:r>
            </a:p>
            <a:p>
              <a:pPr algn="ctr"/>
              <a:r>
                <a:rPr lang="de-DE" sz="1100" dirty="0">
                  <a:solidFill>
                    <a:schemeClr val="bg1"/>
                  </a:solidFill>
                </a:rPr>
                <a:t>buchen</a:t>
              </a:r>
            </a:p>
          </p:txBody>
        </p:sp>
        <p:sp>
          <p:nvSpPr>
            <p:cNvPr id="62" name="Rectangle 3"/>
            <p:cNvSpPr txBox="1">
              <a:spLocks noChangeArrowheads="1"/>
            </p:cNvSpPr>
            <p:nvPr/>
          </p:nvSpPr>
          <p:spPr bwMode="auto">
            <a:xfrm>
              <a:off x="654738" y="2570044"/>
              <a:ext cx="2402395" cy="2498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6213" indent="-176213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363" indent="-184150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8163" indent="-177800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14375" indent="-176213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lvl="0" indent="-285750" eaLnBrk="1" hangingPunct="1">
                <a:lnSpc>
                  <a:spcPct val="100000"/>
                </a:lnSpc>
                <a:spcBef>
                  <a:spcPts val="1200"/>
                </a:spcBef>
                <a:buClr>
                  <a:srgbClr val="404040"/>
                </a:buClr>
                <a:buFont typeface="Wingdings" panose="05000000000000000000" pitchFamily="2" charset="2"/>
                <a:buChar char="w"/>
              </a:pPr>
              <a:r>
                <a:rPr lang="de-DE" sz="1200" dirty="0">
                  <a:solidFill>
                    <a:srgbClr val="404040"/>
                  </a:solidFill>
                  <a:latin typeface="Arial" charset="0"/>
                  <a:cs typeface="Arial" charset="0"/>
                </a:rPr>
                <a:t>Anlage eigener, benutzerdefinierter Formulare</a:t>
              </a:r>
            </a:p>
            <a:p>
              <a:pPr marL="285750" lvl="0" indent="-285750" eaLnBrk="1" hangingPunct="1">
                <a:lnSpc>
                  <a:spcPct val="100000"/>
                </a:lnSpc>
                <a:spcBef>
                  <a:spcPts val="1200"/>
                </a:spcBef>
                <a:buClr>
                  <a:srgbClr val="404040"/>
                </a:buClr>
                <a:buFont typeface="Wingdings" panose="05000000000000000000" pitchFamily="2" charset="2"/>
                <a:buChar char="w"/>
              </a:pPr>
              <a:r>
                <a:rPr lang="de-DE" sz="1200" dirty="0">
                  <a:solidFill>
                    <a:srgbClr val="404040"/>
                  </a:solidFill>
                  <a:latin typeface="Arial" charset="0"/>
                  <a:cs typeface="Arial" charset="0"/>
                </a:rPr>
                <a:t>Anlage eines Berichts</a:t>
              </a:r>
            </a:p>
            <a:p>
              <a:pPr marL="285750" lvl="0" indent="-285750" eaLnBrk="1" hangingPunct="1">
                <a:lnSpc>
                  <a:spcPct val="100000"/>
                </a:lnSpc>
                <a:spcBef>
                  <a:spcPts val="1200"/>
                </a:spcBef>
                <a:buClr>
                  <a:srgbClr val="404040"/>
                </a:buClr>
                <a:buFont typeface="Wingdings" panose="05000000000000000000" pitchFamily="2" charset="2"/>
                <a:buChar char="w"/>
              </a:pPr>
              <a:r>
                <a:rPr lang="de-DE" sz="1200" dirty="0">
                  <a:solidFill>
                    <a:srgbClr val="404040"/>
                  </a:solidFill>
                  <a:latin typeface="Arial" charset="0"/>
                  <a:cs typeface="Arial" charset="0"/>
                </a:rPr>
                <a:t>Zuordnung von Artikeln zu Artikelgruppen</a:t>
              </a:r>
            </a:p>
            <a:p>
              <a:pPr marL="285750" lvl="0" indent="-285750" eaLnBrk="1" hangingPunct="1">
                <a:lnSpc>
                  <a:spcPct val="100000"/>
                </a:lnSpc>
                <a:spcBef>
                  <a:spcPts val="1200"/>
                </a:spcBef>
                <a:buClr>
                  <a:srgbClr val="404040"/>
                </a:buClr>
                <a:buFont typeface="Wingdings" panose="05000000000000000000" pitchFamily="2" charset="2"/>
                <a:buChar char="w"/>
              </a:pPr>
              <a:r>
                <a:rPr lang="de-DE" sz="1200" dirty="0">
                  <a:solidFill>
                    <a:srgbClr val="404040"/>
                  </a:solidFill>
                  <a:latin typeface="Arial" charset="0"/>
                  <a:cs typeface="Arial" charset="0"/>
                </a:rPr>
                <a:t>Zuordnung von Artikeln zu einer bestimmten Kalkulationsauswahl</a:t>
              </a:r>
            </a:p>
          </p:txBody>
        </p:sp>
        <p:sp>
          <p:nvSpPr>
            <p:cNvPr id="63" name="Rectangle 3"/>
            <p:cNvSpPr txBox="1">
              <a:spLocks noChangeArrowheads="1"/>
            </p:cNvSpPr>
            <p:nvPr/>
          </p:nvSpPr>
          <p:spPr bwMode="auto">
            <a:xfrm>
              <a:off x="3328627" y="2570045"/>
              <a:ext cx="2402395" cy="2498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6213" indent="-176213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363" indent="-184150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8163" indent="-177800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14375" indent="-176213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lvl="0" indent="-285750" eaLnBrk="1" hangingPunct="1">
                <a:lnSpc>
                  <a:spcPct val="100000"/>
                </a:lnSpc>
                <a:spcBef>
                  <a:spcPts val="1200"/>
                </a:spcBef>
                <a:buClr>
                  <a:srgbClr val="404040"/>
                </a:buClr>
                <a:buFont typeface="Wingdings" panose="05000000000000000000" pitchFamily="2" charset="2"/>
                <a:buChar char="w"/>
              </a:pPr>
              <a:r>
                <a:rPr lang="de-DE" sz="1200" dirty="0">
                  <a:solidFill>
                    <a:srgbClr val="404040"/>
                  </a:solidFill>
                  <a:latin typeface="Arial" charset="0"/>
                  <a:cs typeface="Arial" charset="0"/>
                </a:rPr>
                <a:t>Buchung der Artikel in den Bestand</a:t>
              </a:r>
            </a:p>
            <a:p>
              <a:pPr marL="285750" lvl="0" indent="-285750" eaLnBrk="1" hangingPunct="1">
                <a:lnSpc>
                  <a:spcPct val="100000"/>
                </a:lnSpc>
                <a:spcBef>
                  <a:spcPts val="1200"/>
                </a:spcBef>
                <a:buClr>
                  <a:srgbClr val="404040"/>
                </a:buClr>
                <a:buFont typeface="Wingdings" panose="05000000000000000000" pitchFamily="2" charset="2"/>
                <a:buChar char="w"/>
              </a:pPr>
              <a:r>
                <a:rPr lang="de-DE" sz="1200" dirty="0">
                  <a:solidFill>
                    <a:srgbClr val="404040"/>
                  </a:solidFill>
                  <a:latin typeface="Arial" charset="0"/>
                  <a:cs typeface="Arial" charset="0"/>
                </a:rPr>
                <a:t>Anlage eines Sofortauftrags</a:t>
              </a:r>
            </a:p>
            <a:p>
              <a:pPr marL="285750" lvl="0" indent="-285750" eaLnBrk="1" hangingPunct="1">
                <a:lnSpc>
                  <a:spcPct val="100000"/>
                </a:lnSpc>
                <a:spcBef>
                  <a:spcPts val="1200"/>
                </a:spcBef>
                <a:buClr>
                  <a:srgbClr val="404040"/>
                </a:buClr>
                <a:buFont typeface="Wingdings" panose="05000000000000000000" pitchFamily="2" charset="2"/>
                <a:buChar char="w"/>
              </a:pPr>
              <a:r>
                <a:rPr lang="de-DE" sz="1200" dirty="0">
                  <a:solidFill>
                    <a:srgbClr val="404040"/>
                  </a:solidFill>
                  <a:latin typeface="Arial" charset="0"/>
                  <a:cs typeface="Arial" charset="0"/>
                </a:rPr>
                <a:t>Kommissionierung</a:t>
              </a:r>
            </a:p>
            <a:p>
              <a:pPr marL="285750" lvl="0" indent="-285750" eaLnBrk="1" hangingPunct="1">
                <a:lnSpc>
                  <a:spcPct val="100000"/>
                </a:lnSpc>
                <a:spcBef>
                  <a:spcPts val="1200"/>
                </a:spcBef>
                <a:buClr>
                  <a:srgbClr val="404040"/>
                </a:buClr>
                <a:buFont typeface="Wingdings" panose="05000000000000000000" pitchFamily="2" charset="2"/>
                <a:buChar char="w"/>
              </a:pPr>
              <a:r>
                <a:rPr lang="de-DE" sz="1200" dirty="0">
                  <a:solidFill>
                    <a:srgbClr val="404040"/>
                  </a:solidFill>
                  <a:latin typeface="Arial" charset="0"/>
                  <a:cs typeface="Arial" charset="0"/>
                </a:rPr>
                <a:t>Erstellen der Faktura</a:t>
              </a:r>
            </a:p>
          </p:txBody>
        </p:sp>
        <p:sp>
          <p:nvSpPr>
            <p:cNvPr id="64" name="Rectangle 3"/>
            <p:cNvSpPr txBox="1">
              <a:spLocks noChangeArrowheads="1"/>
            </p:cNvSpPr>
            <p:nvPr/>
          </p:nvSpPr>
          <p:spPr bwMode="auto">
            <a:xfrm>
              <a:off x="6002515" y="2570045"/>
              <a:ext cx="2402395" cy="2498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6213" indent="-176213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363" indent="-184150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8163" indent="-177800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14375" indent="-176213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lvl="0" indent="-285750" eaLnBrk="1" hangingPunct="1">
                <a:lnSpc>
                  <a:spcPct val="100000"/>
                </a:lnSpc>
                <a:spcBef>
                  <a:spcPts val="1200"/>
                </a:spcBef>
                <a:buClr>
                  <a:srgbClr val="404040"/>
                </a:buClr>
                <a:buFont typeface="Wingdings" panose="05000000000000000000" pitchFamily="2" charset="2"/>
                <a:buChar char="w"/>
              </a:pPr>
              <a:r>
                <a:rPr lang="de-DE" sz="1200" dirty="0">
                  <a:solidFill>
                    <a:srgbClr val="404040"/>
                  </a:solidFill>
                  <a:latin typeface="Arial" charset="0"/>
                  <a:cs typeface="Arial" charset="0"/>
                </a:rPr>
                <a:t>Umlagezyklus Produktfixkosten</a:t>
              </a:r>
            </a:p>
            <a:p>
              <a:pPr marL="285750" lvl="0" indent="-285750" eaLnBrk="1" hangingPunct="1">
                <a:lnSpc>
                  <a:spcPct val="100000"/>
                </a:lnSpc>
                <a:spcBef>
                  <a:spcPts val="1200"/>
                </a:spcBef>
                <a:buClr>
                  <a:srgbClr val="404040"/>
                </a:buClr>
                <a:buFont typeface="Wingdings" panose="05000000000000000000" pitchFamily="2" charset="2"/>
                <a:buChar char="w"/>
              </a:pPr>
              <a:r>
                <a:rPr lang="de-DE" sz="1200" dirty="0">
                  <a:solidFill>
                    <a:srgbClr val="404040"/>
                  </a:solidFill>
                  <a:latin typeface="Arial" charset="0"/>
                  <a:cs typeface="Arial" charset="0"/>
                </a:rPr>
                <a:t>Umlagezyklus Produktgruppenfixkosten</a:t>
              </a:r>
            </a:p>
            <a:p>
              <a:pPr marL="285750" lvl="0" indent="-285750" eaLnBrk="1" hangingPunct="1">
                <a:lnSpc>
                  <a:spcPct val="100000"/>
                </a:lnSpc>
                <a:spcBef>
                  <a:spcPts val="1200"/>
                </a:spcBef>
                <a:buClr>
                  <a:srgbClr val="404040"/>
                </a:buClr>
                <a:buFont typeface="Wingdings" panose="05000000000000000000" pitchFamily="2" charset="2"/>
                <a:buChar char="w"/>
              </a:pPr>
              <a:r>
                <a:rPr lang="de-DE" sz="1200" dirty="0">
                  <a:solidFill>
                    <a:srgbClr val="404040"/>
                  </a:solidFill>
                  <a:latin typeface="Arial" charset="0"/>
                  <a:cs typeface="Arial" charset="0"/>
                </a:rPr>
                <a:t>Umlagezyklus Unternehmensfixkosten</a:t>
              </a:r>
            </a:p>
          </p:txBody>
        </p:sp>
        <p:sp>
          <p:nvSpPr>
            <p:cNvPr id="68" name="Eingekerbter Richtungspfeil 11"/>
            <p:cNvSpPr/>
            <p:nvPr/>
          </p:nvSpPr>
          <p:spPr>
            <a:xfrm>
              <a:off x="6002516" y="1956419"/>
              <a:ext cx="2564288" cy="457200"/>
            </a:xfrm>
            <a:prstGeom prst="chevron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>
                  <a:solidFill>
                    <a:schemeClr val="bg1"/>
                  </a:solidFill>
                </a:rPr>
                <a:t>Fixkosten in Ergebnis-rechnung buchen</a:t>
              </a:r>
            </a:p>
          </p:txBody>
        </p:sp>
        <p:sp>
          <p:nvSpPr>
            <p:cNvPr id="58" name="Ellipse 57"/>
            <p:cNvSpPr/>
            <p:nvPr/>
          </p:nvSpPr>
          <p:spPr>
            <a:xfrm>
              <a:off x="577197" y="1789228"/>
              <a:ext cx="216000" cy="216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rgbClr val="404040"/>
                  </a:solidFill>
                </a:rPr>
                <a:t>1</a:t>
              </a:r>
            </a:p>
          </p:txBody>
        </p:sp>
        <p:sp>
          <p:nvSpPr>
            <p:cNvPr id="59" name="Ellipse 58"/>
            <p:cNvSpPr/>
            <p:nvPr/>
          </p:nvSpPr>
          <p:spPr>
            <a:xfrm>
              <a:off x="3269428" y="1789228"/>
              <a:ext cx="216000" cy="216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rgbClr val="404040"/>
                  </a:solidFill>
                </a:rPr>
                <a:t>2</a:t>
              </a:r>
            </a:p>
          </p:txBody>
        </p:sp>
        <p:sp>
          <p:nvSpPr>
            <p:cNvPr id="61" name="Ellipse 60"/>
            <p:cNvSpPr/>
            <p:nvPr/>
          </p:nvSpPr>
          <p:spPr>
            <a:xfrm>
              <a:off x="5961658" y="1789228"/>
              <a:ext cx="216000" cy="216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rgbClr val="404040"/>
                  </a:solidFill>
                </a:rPr>
                <a:t>3</a:t>
              </a:r>
            </a:p>
          </p:txBody>
        </p:sp>
      </p:grpSp>
      <p:grpSp>
        <p:nvGrpSpPr>
          <p:cNvPr id="23" name="Gruppieren 22"/>
          <p:cNvGrpSpPr/>
          <p:nvPr/>
        </p:nvGrpSpPr>
        <p:grpSpPr>
          <a:xfrm>
            <a:off x="6880600" y="245092"/>
            <a:ext cx="916359" cy="383360"/>
            <a:chOff x="6880600" y="245092"/>
            <a:chExt cx="916359" cy="383360"/>
          </a:xfrm>
        </p:grpSpPr>
        <p:sp>
          <p:nvSpPr>
            <p:cNvPr id="24" name="Rechteck 23"/>
            <p:cNvSpPr/>
            <p:nvPr/>
          </p:nvSpPr>
          <p:spPr>
            <a:xfrm>
              <a:off x="7497800" y="245092"/>
              <a:ext cx="299159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6880600" y="245092"/>
              <a:ext cx="617200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26" name="Grafik 25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61014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3"/>
          <p:cNvSpPr txBox="1">
            <a:spLocks noChangeArrowheads="1"/>
          </p:cNvSpPr>
          <p:nvPr/>
        </p:nvSpPr>
        <p:spPr bwMode="auto">
          <a:xfrm>
            <a:off x="5335052" y="1963579"/>
            <a:ext cx="3626066" cy="3598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b="1" dirty="0">
                <a:solidFill>
                  <a:srgbClr val="404040"/>
                </a:solidFill>
                <a:latin typeface="Arial" charset="0"/>
                <a:cs typeface="Arial" charset="0"/>
              </a:rPr>
              <a:t>Merkmale</a:t>
            </a: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 sind Kriterien zur </a:t>
            </a:r>
            <a:r>
              <a:rPr lang="de-DE" sz="1200" b="1" dirty="0">
                <a:solidFill>
                  <a:srgbClr val="404040"/>
                </a:solidFill>
                <a:latin typeface="Arial" charset="0"/>
                <a:cs typeface="Arial" charset="0"/>
              </a:rPr>
              <a:t>Bildung von Ergebnisobjekten</a:t>
            </a: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 und dienen der Differenzierung und Aggregation von Werten oder Mengen, z.B.: Kunde, Produkt, Artikel, Artikelgruppe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b="1" dirty="0">
                <a:solidFill>
                  <a:srgbClr val="404040"/>
                </a:solidFill>
                <a:latin typeface="Arial" charset="0"/>
                <a:cs typeface="Arial" charset="0"/>
              </a:rPr>
              <a:t>Wertfelder</a:t>
            </a: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 dienen der </a:t>
            </a:r>
            <a:r>
              <a:rPr lang="de-DE" sz="1200" b="1" dirty="0">
                <a:solidFill>
                  <a:srgbClr val="404040"/>
                </a:solidFill>
                <a:latin typeface="Arial" charset="0"/>
                <a:cs typeface="Arial" charset="0"/>
              </a:rPr>
              <a:t>Speicherung von Mengen und Werten </a:t>
            </a: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nach Kategorien, z.B.: Kundenauftragsmenge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In der </a:t>
            </a:r>
            <a:r>
              <a:rPr lang="de-DE" sz="1200" b="1" dirty="0">
                <a:solidFill>
                  <a:srgbClr val="404040"/>
                </a:solidFill>
                <a:latin typeface="Arial" charset="0"/>
                <a:cs typeface="Arial" charset="0"/>
              </a:rPr>
              <a:t>Standardableitungsstrategie</a:t>
            </a: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 sind sämtliche </a:t>
            </a:r>
            <a:r>
              <a:rPr lang="de-DE" sz="1200" b="1" dirty="0">
                <a:solidFill>
                  <a:srgbClr val="404040"/>
                </a:solidFill>
                <a:latin typeface="Arial" charset="0"/>
                <a:cs typeface="Arial" charset="0"/>
              </a:rPr>
              <a:t>Abhängigkeiten</a:t>
            </a: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 zwischen Merkmalen hinterlegt, z.B.: Produkte werden zu Produktgruppen zusammengefasst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b="1" dirty="0">
                <a:solidFill>
                  <a:srgbClr val="404040"/>
                </a:solidFill>
                <a:latin typeface="Arial" charset="0"/>
                <a:cs typeface="Arial" charset="0"/>
              </a:rPr>
              <a:t>Merkmalswert</a:t>
            </a: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 stellt die </a:t>
            </a:r>
            <a:r>
              <a:rPr lang="de-DE" sz="1200" b="1" dirty="0">
                <a:solidFill>
                  <a:srgbClr val="404040"/>
                </a:solidFill>
                <a:latin typeface="Arial" charset="0"/>
                <a:cs typeface="Arial" charset="0"/>
              </a:rPr>
              <a:t>Ausprägung von Merkmalen</a:t>
            </a: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 dar, die für die Ableitungsregeln erforderlich sind, z.B.: „OP A+C“ bei Merkmal Produktgruppe, um später Produkte zusammenfassen zu können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Periodenerfolgsrechnung: Ermittlung des Periodenerfolgs durch Kombination der Kostenträgerzeit- und der Erlösrechnung – Elemente der Ergebnisberichte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SAP</a:t>
            </a:r>
          </a:p>
        </p:txBody>
      </p:sp>
      <p:cxnSp>
        <p:nvCxnSpPr>
          <p:cNvPr id="23" name="Gerade Verbindung 2"/>
          <p:cNvCxnSpPr/>
          <p:nvPr/>
        </p:nvCxnSpPr>
        <p:spPr>
          <a:xfrm>
            <a:off x="1728745" y="1963579"/>
            <a:ext cx="0" cy="3134771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8"/>
          <p:cNvCxnSpPr/>
          <p:nvPr/>
        </p:nvCxnSpPr>
        <p:spPr>
          <a:xfrm>
            <a:off x="400050" y="2286274"/>
            <a:ext cx="4104000" cy="0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358775" y="1963579"/>
            <a:ext cx="668773" cy="2462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Produkt</a:t>
            </a: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358775" y="2362748"/>
            <a:ext cx="909223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Erlöse</a:t>
            </a:r>
          </a:p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- </a:t>
            </a:r>
            <a:r>
              <a:rPr kumimoji="1" lang="de-DE" sz="1000" b="1" dirty="0" err="1">
                <a:solidFill>
                  <a:srgbClr val="404040"/>
                </a:solidFill>
                <a:latin typeface="+mn-lt"/>
              </a:rPr>
              <a:t>va</a:t>
            </a:r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. Kosten</a:t>
            </a: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358775" y="2915806"/>
            <a:ext cx="962123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DB I</a:t>
            </a:r>
            <a:br>
              <a:rPr kumimoji="1" lang="de-DE" sz="1000" b="1" dirty="0">
                <a:solidFill>
                  <a:srgbClr val="404040"/>
                </a:solidFill>
                <a:latin typeface="+mn-lt"/>
              </a:rPr>
            </a:br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- Produkt-FK</a:t>
            </a: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358775" y="3468864"/>
            <a:ext cx="1125629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DB II</a:t>
            </a:r>
            <a:br>
              <a:rPr kumimoji="1" lang="de-DE" sz="1000" b="1" dirty="0">
                <a:solidFill>
                  <a:srgbClr val="404040"/>
                </a:solidFill>
                <a:latin typeface="+mn-lt"/>
              </a:rPr>
            </a:br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- </a:t>
            </a:r>
            <a:r>
              <a:rPr kumimoji="1" lang="de-DE" sz="1000" b="1" dirty="0" err="1">
                <a:solidFill>
                  <a:srgbClr val="404040"/>
                </a:solidFill>
                <a:latin typeface="+mn-lt"/>
              </a:rPr>
              <a:t>Produktgr</a:t>
            </a:r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.-FK</a:t>
            </a: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358775" y="4021922"/>
            <a:ext cx="1374094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DB III</a:t>
            </a:r>
            <a:br>
              <a:rPr kumimoji="1" lang="de-DE" sz="1000" b="1" dirty="0">
                <a:solidFill>
                  <a:srgbClr val="404040"/>
                </a:solidFill>
                <a:latin typeface="+mn-lt"/>
              </a:rPr>
            </a:br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- Unternehmens-FK</a:t>
            </a: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>
            <a:off x="358775" y="4574978"/>
            <a:ext cx="112402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Unternehmens-</a:t>
            </a:r>
            <a:br>
              <a:rPr kumimoji="1" lang="de-DE" sz="1000" b="1" dirty="0">
                <a:solidFill>
                  <a:srgbClr val="404040"/>
                </a:solidFill>
                <a:latin typeface="+mn-lt"/>
              </a:rPr>
            </a:br>
            <a:r>
              <a:rPr kumimoji="1" lang="de-DE" sz="1000" b="1" dirty="0" err="1">
                <a:solidFill>
                  <a:srgbClr val="404040"/>
                </a:solidFill>
                <a:latin typeface="+mn-lt"/>
              </a:rPr>
              <a:t>erfolg</a:t>
            </a:r>
            <a:endParaRPr kumimoji="1" lang="de-DE" sz="1000" b="1" dirty="0">
              <a:solidFill>
                <a:srgbClr val="404040"/>
              </a:solidFill>
              <a:latin typeface="+mn-lt"/>
            </a:endParaRPr>
          </a:p>
        </p:txBody>
      </p:sp>
      <p:sp>
        <p:nvSpPr>
          <p:cNvPr id="36" name="Text Box 14"/>
          <p:cNvSpPr txBox="1">
            <a:spLocks noChangeArrowheads="1"/>
          </p:cNvSpPr>
          <p:nvPr/>
        </p:nvSpPr>
        <p:spPr bwMode="auto">
          <a:xfrm>
            <a:off x="1724620" y="1963579"/>
            <a:ext cx="453970" cy="2462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AXX</a:t>
            </a:r>
          </a:p>
        </p:txBody>
      </p: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2176587" y="1963579"/>
            <a:ext cx="453970" cy="2462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BXX</a:t>
            </a: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2628554" y="1963579"/>
            <a:ext cx="453970" cy="2462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CXX</a:t>
            </a: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3080521" y="1963579"/>
            <a:ext cx="785793" cy="2462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AXX+CXX</a:t>
            </a:r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3853087" y="1963579"/>
            <a:ext cx="652743" cy="2462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Gesamt</a:t>
            </a:r>
          </a:p>
        </p:txBody>
      </p:sp>
      <p:cxnSp>
        <p:nvCxnSpPr>
          <p:cNvPr id="41" name="Gerade Verbindung 24"/>
          <p:cNvCxnSpPr/>
          <p:nvPr/>
        </p:nvCxnSpPr>
        <p:spPr>
          <a:xfrm>
            <a:off x="377247" y="2839332"/>
            <a:ext cx="1276351" cy="0"/>
          </a:xfrm>
          <a:prstGeom prst="line">
            <a:avLst/>
          </a:prstGeom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25"/>
          <p:cNvCxnSpPr/>
          <p:nvPr/>
        </p:nvCxnSpPr>
        <p:spPr>
          <a:xfrm>
            <a:off x="377247" y="3392390"/>
            <a:ext cx="1276351" cy="0"/>
          </a:xfrm>
          <a:prstGeom prst="line">
            <a:avLst/>
          </a:prstGeom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26"/>
          <p:cNvCxnSpPr/>
          <p:nvPr/>
        </p:nvCxnSpPr>
        <p:spPr>
          <a:xfrm>
            <a:off x="377247" y="3945448"/>
            <a:ext cx="1276351" cy="0"/>
          </a:xfrm>
          <a:prstGeom prst="line">
            <a:avLst/>
          </a:prstGeom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27"/>
          <p:cNvCxnSpPr/>
          <p:nvPr/>
        </p:nvCxnSpPr>
        <p:spPr>
          <a:xfrm>
            <a:off x="377247" y="4498506"/>
            <a:ext cx="1276351" cy="0"/>
          </a:xfrm>
          <a:prstGeom prst="line">
            <a:avLst/>
          </a:prstGeom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Box 14"/>
          <p:cNvSpPr txBox="1">
            <a:spLocks noChangeArrowheads="1"/>
          </p:cNvSpPr>
          <p:nvPr/>
        </p:nvSpPr>
        <p:spPr bwMode="auto">
          <a:xfrm>
            <a:off x="1832382" y="4084559"/>
            <a:ext cx="3249608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900" b="1" dirty="0">
                <a:solidFill>
                  <a:srgbClr val="404040"/>
                </a:solidFill>
                <a:latin typeface="+mn-lt"/>
              </a:rPr>
              <a:t>Speicherung von Mengen und Werten </a:t>
            </a:r>
            <a:r>
              <a:rPr kumimoji="1" lang="de-DE" sz="900" dirty="0">
                <a:solidFill>
                  <a:srgbClr val="404040"/>
                </a:solidFill>
                <a:latin typeface="+mn-lt"/>
              </a:rPr>
              <a:t>nach gewünschten</a:t>
            </a:r>
            <a:br>
              <a:rPr kumimoji="1" lang="de-DE" sz="900" dirty="0">
                <a:solidFill>
                  <a:srgbClr val="404040"/>
                </a:solidFill>
                <a:latin typeface="+mn-lt"/>
              </a:rPr>
            </a:br>
            <a:r>
              <a:rPr kumimoji="1" lang="de-DE" sz="900" dirty="0">
                <a:solidFill>
                  <a:srgbClr val="404040"/>
                </a:solidFill>
                <a:latin typeface="+mn-lt"/>
              </a:rPr>
              <a:t>Kategorien, z.B.: Erlöse, </a:t>
            </a:r>
            <a:r>
              <a:rPr kumimoji="1" lang="de-DE" sz="900" dirty="0" err="1">
                <a:solidFill>
                  <a:srgbClr val="404040"/>
                </a:solidFill>
                <a:latin typeface="+mn-lt"/>
              </a:rPr>
              <a:t>var</a:t>
            </a:r>
            <a:r>
              <a:rPr kumimoji="1" lang="de-DE" sz="900" dirty="0">
                <a:solidFill>
                  <a:srgbClr val="404040"/>
                </a:solidFill>
                <a:latin typeface="+mn-lt"/>
              </a:rPr>
              <a:t>. SK, Unternehmensfixkosten</a:t>
            </a:r>
          </a:p>
          <a:p>
            <a:pPr marL="171450" indent="-171450" eaLnBrk="0" hangingPunct="0">
              <a:buFont typeface="Wingdings" panose="05000000000000000000" pitchFamily="2" charset="2"/>
              <a:buChar char="à"/>
            </a:pPr>
            <a:r>
              <a:rPr kumimoji="1" lang="de-DE" sz="900" dirty="0">
                <a:solidFill>
                  <a:srgbClr val="404040"/>
                </a:solidFill>
                <a:latin typeface="+mn-lt"/>
                <a:sym typeface="Wingdings" pitchFamily="2" charset="2"/>
              </a:rPr>
              <a:t>bei Verbuchung von Geschäftsvorfällen müssen die</a:t>
            </a:r>
          </a:p>
          <a:p>
            <a:pPr eaLnBrk="0" hangingPunct="0"/>
            <a:r>
              <a:rPr kumimoji="1" lang="de-DE" sz="900" dirty="0">
                <a:solidFill>
                  <a:srgbClr val="404040"/>
                </a:solidFill>
                <a:latin typeface="+mn-lt"/>
                <a:sym typeface="Wingdings" pitchFamily="2" charset="2"/>
              </a:rPr>
              <a:t>     Wertfelder bereits existieren</a:t>
            </a:r>
            <a:endParaRPr kumimoji="1" lang="de-DE" sz="900" dirty="0">
              <a:solidFill>
                <a:srgbClr val="404040"/>
              </a:solidFill>
              <a:latin typeface="+mn-lt"/>
            </a:endParaRPr>
          </a:p>
        </p:txBody>
      </p:sp>
      <p:sp>
        <p:nvSpPr>
          <p:cNvPr id="47" name="Text Box 14"/>
          <p:cNvSpPr txBox="1">
            <a:spLocks noChangeArrowheads="1"/>
          </p:cNvSpPr>
          <p:nvPr/>
        </p:nvSpPr>
        <p:spPr bwMode="auto">
          <a:xfrm>
            <a:off x="377247" y="5831443"/>
            <a:ext cx="449659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ts val="0"/>
              </a:spcBef>
            </a:pPr>
            <a:r>
              <a:rPr kumimoji="1" lang="de-DE" sz="900" b="1" dirty="0">
                <a:solidFill>
                  <a:srgbClr val="404040"/>
                </a:solidFill>
                <a:latin typeface="+mn-lt"/>
              </a:rPr>
              <a:t>Aggregation von Wertfeldern</a:t>
            </a:r>
          </a:p>
          <a:p>
            <a:pPr eaLnBrk="0" hangingPunct="0">
              <a:spcBef>
                <a:spcPts val="0"/>
              </a:spcBef>
            </a:pPr>
            <a:r>
              <a:rPr kumimoji="1" lang="de-DE" sz="900" dirty="0">
                <a:solidFill>
                  <a:srgbClr val="404040"/>
                </a:solidFill>
                <a:latin typeface="+mn-lt"/>
              </a:rPr>
              <a:t>z.B.: Gesamte FK = Produkt FK + Produktgruppen FK + Unternehmens FK</a:t>
            </a:r>
          </a:p>
        </p:txBody>
      </p:sp>
      <p:grpSp>
        <p:nvGrpSpPr>
          <p:cNvPr id="48" name="Gruppieren 47"/>
          <p:cNvGrpSpPr/>
          <p:nvPr/>
        </p:nvGrpSpPr>
        <p:grpSpPr>
          <a:xfrm>
            <a:off x="2022125" y="4870590"/>
            <a:ext cx="2215179" cy="334900"/>
            <a:chOff x="3997475" y="4814951"/>
            <a:chExt cx="2215179" cy="334900"/>
          </a:xfrm>
          <a:effectLst/>
        </p:grpSpPr>
        <p:sp>
          <p:nvSpPr>
            <p:cNvPr id="49" name="Ellipse 48"/>
            <p:cNvSpPr/>
            <p:nvPr/>
          </p:nvSpPr>
          <p:spPr>
            <a:xfrm>
              <a:off x="4015369" y="4814951"/>
              <a:ext cx="2179393" cy="334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bg2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50" name="Text Box 14"/>
            <p:cNvSpPr txBox="1">
              <a:spLocks noChangeArrowheads="1"/>
            </p:cNvSpPr>
            <p:nvPr/>
          </p:nvSpPr>
          <p:spPr bwMode="auto">
            <a:xfrm>
              <a:off x="3997475" y="4859291"/>
              <a:ext cx="2215179" cy="246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kumimoji="1" lang="de-DE" sz="1000" dirty="0">
                  <a:solidFill>
                    <a:srgbClr val="404040"/>
                  </a:solidFill>
                  <a:latin typeface="+mn-lt"/>
                </a:rPr>
                <a:t>Ableitungsstrategie/Ableitungsregel</a:t>
              </a:r>
            </a:p>
          </p:txBody>
        </p:sp>
      </p:grpSp>
      <p:grpSp>
        <p:nvGrpSpPr>
          <p:cNvPr id="51" name="Gruppieren 50"/>
          <p:cNvGrpSpPr/>
          <p:nvPr/>
        </p:nvGrpSpPr>
        <p:grpSpPr>
          <a:xfrm>
            <a:off x="563149" y="5463004"/>
            <a:ext cx="1184918" cy="320753"/>
            <a:chOff x="6806555" y="5587663"/>
            <a:chExt cx="1184919" cy="320753"/>
          </a:xfrm>
          <a:effectLst/>
        </p:grpSpPr>
        <p:sp>
          <p:nvSpPr>
            <p:cNvPr id="52" name="Ellipse 51"/>
            <p:cNvSpPr/>
            <p:nvPr/>
          </p:nvSpPr>
          <p:spPr>
            <a:xfrm>
              <a:off x="6806555" y="5587663"/>
              <a:ext cx="1184919" cy="32075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bg2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53" name="Text Box 14"/>
            <p:cNvSpPr txBox="1">
              <a:spLocks noChangeArrowheads="1"/>
            </p:cNvSpPr>
            <p:nvPr/>
          </p:nvSpPr>
          <p:spPr bwMode="auto">
            <a:xfrm>
              <a:off x="6863451" y="5624929"/>
              <a:ext cx="1073105" cy="246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1000" dirty="0">
                  <a:solidFill>
                    <a:srgbClr val="404040"/>
                  </a:solidFill>
                  <a:latin typeface="+mn-lt"/>
                </a:rPr>
                <a:t>Rechenschema</a:t>
              </a:r>
            </a:p>
          </p:txBody>
        </p:sp>
      </p:grpSp>
      <p:sp>
        <p:nvSpPr>
          <p:cNvPr id="57" name="Text Box 14"/>
          <p:cNvSpPr txBox="1">
            <a:spLocks noChangeArrowheads="1"/>
          </p:cNvSpPr>
          <p:nvPr/>
        </p:nvSpPr>
        <p:spPr bwMode="auto">
          <a:xfrm>
            <a:off x="1907383" y="5211752"/>
            <a:ext cx="2185214" cy="5078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900" b="1" dirty="0">
                <a:solidFill>
                  <a:srgbClr val="404040"/>
                </a:solidFill>
                <a:latin typeface="+mn-lt"/>
              </a:rPr>
              <a:t>Aggregation von Merkmalswerten</a:t>
            </a:r>
          </a:p>
          <a:p>
            <a:pPr marL="171450" indent="-171450" eaLnBrk="0" hangingPunct="0">
              <a:buFontTx/>
              <a:buChar char="-"/>
            </a:pPr>
            <a:r>
              <a:rPr kumimoji="1" lang="de-DE" sz="900" dirty="0">
                <a:solidFill>
                  <a:srgbClr val="404040"/>
                </a:solidFill>
                <a:latin typeface="+mn-lt"/>
              </a:rPr>
              <a:t>Artikel A+C zu Produktgruppe OP</a:t>
            </a:r>
          </a:p>
          <a:p>
            <a:pPr marL="171450" indent="-171450" eaLnBrk="0" hangingPunct="0">
              <a:buFontTx/>
              <a:buChar char="-"/>
            </a:pPr>
            <a:r>
              <a:rPr kumimoji="1" lang="de-DE" sz="900" dirty="0">
                <a:solidFill>
                  <a:srgbClr val="404040"/>
                </a:solidFill>
                <a:latin typeface="+mn-lt"/>
              </a:rPr>
              <a:t>Artikel A+B+C zu Produkthierarchie</a:t>
            </a:r>
          </a:p>
        </p:txBody>
      </p:sp>
      <p:sp>
        <p:nvSpPr>
          <p:cNvPr id="60" name="Text Box 14"/>
          <p:cNvSpPr txBox="1">
            <a:spLocks noChangeArrowheads="1"/>
          </p:cNvSpPr>
          <p:nvPr/>
        </p:nvSpPr>
        <p:spPr bwMode="auto">
          <a:xfrm>
            <a:off x="4099179" y="5281001"/>
            <a:ext cx="77466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900" dirty="0">
                <a:solidFill>
                  <a:srgbClr val="404040"/>
                </a:solidFill>
                <a:latin typeface="+mn-lt"/>
              </a:rPr>
              <a:t>Ableitungs-</a:t>
            </a:r>
            <a:br>
              <a:rPr kumimoji="1" lang="de-DE" sz="900" dirty="0">
                <a:solidFill>
                  <a:srgbClr val="404040"/>
                </a:solidFill>
                <a:latin typeface="+mn-lt"/>
              </a:rPr>
            </a:br>
            <a:r>
              <a:rPr kumimoji="1" lang="de-DE" sz="900" dirty="0" err="1">
                <a:solidFill>
                  <a:srgbClr val="404040"/>
                </a:solidFill>
                <a:latin typeface="+mn-lt"/>
              </a:rPr>
              <a:t>regel</a:t>
            </a:r>
            <a:endParaRPr kumimoji="1" lang="de-DE" sz="900" dirty="0">
              <a:solidFill>
                <a:srgbClr val="404040"/>
              </a:solidFill>
              <a:latin typeface="+mn-lt"/>
            </a:endParaRPr>
          </a:p>
        </p:txBody>
      </p:sp>
      <p:sp>
        <p:nvSpPr>
          <p:cNvPr id="65" name="AutoShape 26"/>
          <p:cNvSpPr>
            <a:spLocks/>
          </p:cNvSpPr>
          <p:nvPr/>
        </p:nvSpPr>
        <p:spPr bwMode="auto">
          <a:xfrm>
            <a:off x="4018385" y="5214081"/>
            <a:ext cx="155006" cy="503172"/>
          </a:xfrm>
          <a:prstGeom prst="rightBrace">
            <a:avLst>
              <a:gd name="adj1" fmla="val 35606"/>
              <a:gd name="adj2" fmla="val 50000"/>
            </a:avLst>
          </a:prstGeom>
          <a:noFill/>
          <a:ln w="9525">
            <a:solidFill>
              <a:srgbClr val="40404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404040"/>
              </a:solidFill>
            </a:endParaRPr>
          </a:p>
        </p:txBody>
      </p:sp>
      <p:cxnSp>
        <p:nvCxnSpPr>
          <p:cNvPr id="66" name="Gerade Verbindung mit Pfeil 65"/>
          <p:cNvCxnSpPr/>
          <p:nvPr/>
        </p:nvCxnSpPr>
        <p:spPr>
          <a:xfrm flipH="1">
            <a:off x="1501273" y="3484730"/>
            <a:ext cx="863831" cy="684000"/>
          </a:xfrm>
          <a:prstGeom prst="straightConnector1">
            <a:avLst/>
          </a:prstGeom>
          <a:ln w="6350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mit Pfeil 66"/>
          <p:cNvCxnSpPr/>
          <p:nvPr/>
        </p:nvCxnSpPr>
        <p:spPr>
          <a:xfrm flipH="1">
            <a:off x="1459596" y="3454131"/>
            <a:ext cx="612000" cy="144000"/>
          </a:xfrm>
          <a:prstGeom prst="straightConnector1">
            <a:avLst/>
          </a:prstGeom>
          <a:ln w="6350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/>
          <p:cNvCxnSpPr>
            <a:stCxn id="73" idx="1"/>
          </p:cNvCxnSpPr>
          <p:nvPr/>
        </p:nvCxnSpPr>
        <p:spPr>
          <a:xfrm flipH="1" flipV="1">
            <a:off x="1459596" y="3095624"/>
            <a:ext cx="610853" cy="121686"/>
          </a:xfrm>
          <a:prstGeom prst="straightConnector1">
            <a:avLst/>
          </a:prstGeom>
          <a:ln w="6350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mit Pfeil 69"/>
          <p:cNvCxnSpPr/>
          <p:nvPr/>
        </p:nvCxnSpPr>
        <p:spPr>
          <a:xfrm flipH="1" flipV="1">
            <a:off x="1501272" y="2667742"/>
            <a:ext cx="792000" cy="540000"/>
          </a:xfrm>
          <a:prstGeom prst="straightConnector1">
            <a:avLst/>
          </a:prstGeom>
          <a:ln w="6350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>
            <a:endCxn id="40" idx="2"/>
          </p:cNvCxnSpPr>
          <p:nvPr/>
        </p:nvCxnSpPr>
        <p:spPr>
          <a:xfrm flipV="1">
            <a:off x="3802524" y="2209800"/>
            <a:ext cx="376935" cy="1175356"/>
          </a:xfrm>
          <a:prstGeom prst="straightConnector1">
            <a:avLst/>
          </a:prstGeom>
          <a:ln w="6350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uppieren 71"/>
          <p:cNvGrpSpPr/>
          <p:nvPr/>
        </p:nvGrpSpPr>
        <p:grpSpPr>
          <a:xfrm>
            <a:off x="1948399" y="3166527"/>
            <a:ext cx="833408" cy="346777"/>
            <a:chOff x="1862673" y="3471327"/>
            <a:chExt cx="833408" cy="346777"/>
          </a:xfrm>
          <a:effectLst/>
        </p:grpSpPr>
        <p:sp>
          <p:nvSpPr>
            <p:cNvPr id="73" name="Ellipse 72"/>
            <p:cNvSpPr/>
            <p:nvPr/>
          </p:nvSpPr>
          <p:spPr>
            <a:xfrm>
              <a:off x="1862673" y="3471327"/>
              <a:ext cx="833408" cy="34677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bg2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74" name="Text Box 14"/>
            <p:cNvSpPr txBox="1">
              <a:spLocks noChangeArrowheads="1"/>
            </p:cNvSpPr>
            <p:nvPr/>
          </p:nvSpPr>
          <p:spPr bwMode="auto">
            <a:xfrm>
              <a:off x="1892092" y="3521605"/>
              <a:ext cx="774571" cy="246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1000" dirty="0">
                  <a:solidFill>
                    <a:srgbClr val="404040"/>
                  </a:solidFill>
                  <a:latin typeface="+mn-lt"/>
                </a:rPr>
                <a:t>Wertfelder</a:t>
              </a:r>
            </a:p>
          </p:txBody>
        </p:sp>
      </p:grpSp>
      <p:cxnSp>
        <p:nvCxnSpPr>
          <p:cNvPr id="75" name="Gerade Verbindung mit Pfeil 74"/>
          <p:cNvCxnSpPr>
            <a:stCxn id="84" idx="0"/>
            <a:endCxn id="39" idx="2"/>
          </p:cNvCxnSpPr>
          <p:nvPr/>
        </p:nvCxnSpPr>
        <p:spPr>
          <a:xfrm flipH="1" flipV="1">
            <a:off x="3473418" y="2209800"/>
            <a:ext cx="60605" cy="1129459"/>
          </a:xfrm>
          <a:prstGeom prst="straightConnector1">
            <a:avLst/>
          </a:prstGeom>
          <a:ln w="3175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/>
          <p:cNvCxnSpPr>
            <a:endCxn id="38" idx="2"/>
          </p:cNvCxnSpPr>
          <p:nvPr/>
        </p:nvCxnSpPr>
        <p:spPr>
          <a:xfrm flipH="1" flipV="1">
            <a:off x="2855539" y="2209800"/>
            <a:ext cx="535363" cy="1163048"/>
          </a:xfrm>
          <a:prstGeom prst="straightConnector1">
            <a:avLst/>
          </a:prstGeom>
          <a:ln w="6350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endCxn id="37" idx="2"/>
          </p:cNvCxnSpPr>
          <p:nvPr/>
        </p:nvCxnSpPr>
        <p:spPr>
          <a:xfrm flipH="1" flipV="1">
            <a:off x="2403572" y="2209800"/>
            <a:ext cx="812707" cy="1224812"/>
          </a:xfrm>
          <a:prstGeom prst="straightConnector1">
            <a:avLst/>
          </a:prstGeom>
          <a:ln w="6350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mit Pfeil 77"/>
          <p:cNvCxnSpPr>
            <a:stCxn id="85" idx="1"/>
            <a:endCxn id="36" idx="2"/>
          </p:cNvCxnSpPr>
          <p:nvPr/>
        </p:nvCxnSpPr>
        <p:spPr>
          <a:xfrm flipH="1" flipV="1">
            <a:off x="1951605" y="2209800"/>
            <a:ext cx="1055670" cy="1286157"/>
          </a:xfrm>
          <a:prstGeom prst="straightConnector1">
            <a:avLst/>
          </a:prstGeom>
          <a:ln w="6350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 Box 14"/>
          <p:cNvSpPr txBox="1">
            <a:spLocks noChangeArrowheads="1"/>
          </p:cNvSpPr>
          <p:nvPr/>
        </p:nvSpPr>
        <p:spPr bwMode="auto">
          <a:xfrm>
            <a:off x="2838075" y="2727291"/>
            <a:ext cx="1845377" cy="507831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900" dirty="0">
                <a:solidFill>
                  <a:srgbClr val="404040"/>
                </a:solidFill>
                <a:latin typeface="+mn-lt"/>
              </a:rPr>
              <a:t>Kriterien zur </a:t>
            </a:r>
            <a:r>
              <a:rPr kumimoji="1" lang="de-DE" sz="900" b="1" dirty="0">
                <a:solidFill>
                  <a:srgbClr val="404040"/>
                </a:solidFill>
                <a:latin typeface="+mn-lt"/>
              </a:rPr>
              <a:t>Bildung von</a:t>
            </a:r>
            <a:br>
              <a:rPr kumimoji="1" lang="de-DE" sz="900" b="1" dirty="0">
                <a:solidFill>
                  <a:srgbClr val="404040"/>
                </a:solidFill>
                <a:latin typeface="+mn-lt"/>
              </a:rPr>
            </a:br>
            <a:r>
              <a:rPr kumimoji="1" lang="de-DE" sz="900" b="1" dirty="0">
                <a:solidFill>
                  <a:srgbClr val="404040"/>
                </a:solidFill>
                <a:latin typeface="+mn-lt"/>
              </a:rPr>
              <a:t>Ergebnisobjekten</a:t>
            </a:r>
            <a:r>
              <a:rPr kumimoji="1" lang="de-DE" sz="900" dirty="0">
                <a:solidFill>
                  <a:srgbClr val="404040"/>
                </a:solidFill>
                <a:latin typeface="+mn-lt"/>
              </a:rPr>
              <a:t>, z.B.: Kunde,</a:t>
            </a:r>
            <a:br>
              <a:rPr kumimoji="1" lang="de-DE" sz="900" dirty="0">
                <a:solidFill>
                  <a:srgbClr val="404040"/>
                </a:solidFill>
                <a:latin typeface="+mn-lt"/>
              </a:rPr>
            </a:br>
            <a:r>
              <a:rPr kumimoji="1" lang="de-DE" sz="900" dirty="0">
                <a:solidFill>
                  <a:srgbClr val="404040"/>
                </a:solidFill>
                <a:latin typeface="+mn-lt"/>
              </a:rPr>
              <a:t>Produkt, Artikel, Artikelgruppe</a:t>
            </a:r>
          </a:p>
        </p:txBody>
      </p:sp>
      <p:grpSp>
        <p:nvGrpSpPr>
          <p:cNvPr id="80" name="Gruppieren 79"/>
          <p:cNvGrpSpPr/>
          <p:nvPr/>
        </p:nvGrpSpPr>
        <p:grpSpPr>
          <a:xfrm>
            <a:off x="2995117" y="2391489"/>
            <a:ext cx="867493" cy="306289"/>
            <a:chOff x="4934007" y="2833330"/>
            <a:chExt cx="867493" cy="306289"/>
          </a:xfrm>
          <a:effectLst/>
        </p:grpSpPr>
        <p:sp>
          <p:nvSpPr>
            <p:cNvPr id="81" name="Ellipse 80"/>
            <p:cNvSpPr/>
            <p:nvPr/>
          </p:nvSpPr>
          <p:spPr>
            <a:xfrm>
              <a:off x="4934007" y="2833330"/>
              <a:ext cx="867493" cy="30628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bg2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82" name="Text Box 14"/>
            <p:cNvSpPr txBox="1">
              <a:spLocks noChangeArrowheads="1"/>
            </p:cNvSpPr>
            <p:nvPr/>
          </p:nvSpPr>
          <p:spPr bwMode="auto">
            <a:xfrm>
              <a:off x="4994094" y="2863364"/>
              <a:ext cx="750067" cy="246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1000" dirty="0">
                  <a:solidFill>
                    <a:srgbClr val="404040"/>
                  </a:solidFill>
                  <a:latin typeface="+mn-lt"/>
                </a:rPr>
                <a:t>Merkmale</a:t>
              </a:r>
            </a:p>
          </p:txBody>
        </p:sp>
      </p:grpSp>
      <p:grpSp>
        <p:nvGrpSpPr>
          <p:cNvPr id="83" name="Gruppieren 82"/>
          <p:cNvGrpSpPr/>
          <p:nvPr/>
        </p:nvGrpSpPr>
        <p:grpSpPr>
          <a:xfrm>
            <a:off x="2972047" y="3339259"/>
            <a:ext cx="1123951" cy="313394"/>
            <a:chOff x="6771328" y="3873150"/>
            <a:chExt cx="1123951" cy="313394"/>
          </a:xfrm>
          <a:effectLst/>
        </p:grpSpPr>
        <p:sp>
          <p:nvSpPr>
            <p:cNvPr id="84" name="Ellipse 83"/>
            <p:cNvSpPr/>
            <p:nvPr/>
          </p:nvSpPr>
          <p:spPr>
            <a:xfrm>
              <a:off x="6771328" y="3873150"/>
              <a:ext cx="1123951" cy="3133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bg2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85" name="Text Box 14"/>
            <p:cNvSpPr txBox="1">
              <a:spLocks noChangeArrowheads="1"/>
            </p:cNvSpPr>
            <p:nvPr/>
          </p:nvSpPr>
          <p:spPr bwMode="auto">
            <a:xfrm>
              <a:off x="6806556" y="3906737"/>
              <a:ext cx="1063353" cy="246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1000" dirty="0">
                  <a:solidFill>
                    <a:srgbClr val="404040"/>
                  </a:solidFill>
                  <a:latin typeface="+mn-lt"/>
                </a:rPr>
                <a:t>Merkmalswerte</a:t>
              </a:r>
            </a:p>
          </p:txBody>
        </p:sp>
      </p:grpSp>
      <p:sp>
        <p:nvSpPr>
          <p:cNvPr id="86" name="Rectangle 29"/>
          <p:cNvSpPr>
            <a:spLocks noChangeAspect="1" noChangeArrowheads="1"/>
          </p:cNvSpPr>
          <p:nvPr/>
        </p:nvSpPr>
        <p:spPr bwMode="auto">
          <a:xfrm>
            <a:off x="3715313" y="2346632"/>
            <a:ext cx="198000" cy="198000"/>
          </a:xfrm>
          <a:prstGeom prst="rect">
            <a:avLst/>
          </a:prstGeom>
          <a:solidFill>
            <a:schemeClr val="tx2"/>
          </a:solidFill>
          <a:ln w="15875" algn="ctr">
            <a:solidFill>
              <a:schemeClr val="accent2"/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1</a:t>
            </a:r>
          </a:p>
        </p:txBody>
      </p:sp>
      <p:sp>
        <p:nvSpPr>
          <p:cNvPr id="87" name="Rectangle 29"/>
          <p:cNvSpPr>
            <a:spLocks noChangeAspect="1" noChangeArrowheads="1"/>
          </p:cNvSpPr>
          <p:nvPr/>
        </p:nvSpPr>
        <p:spPr bwMode="auto">
          <a:xfrm>
            <a:off x="2579383" y="3076517"/>
            <a:ext cx="198000" cy="198000"/>
          </a:xfrm>
          <a:prstGeom prst="rect">
            <a:avLst/>
          </a:prstGeom>
          <a:solidFill>
            <a:schemeClr val="tx2"/>
          </a:solidFill>
          <a:ln w="15875" algn="ctr">
            <a:solidFill>
              <a:schemeClr val="accent2"/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2</a:t>
            </a:r>
          </a:p>
        </p:txBody>
      </p:sp>
      <p:sp>
        <p:nvSpPr>
          <p:cNvPr id="88" name="Rectangle 29"/>
          <p:cNvSpPr>
            <a:spLocks noChangeAspect="1" noChangeArrowheads="1"/>
          </p:cNvSpPr>
          <p:nvPr/>
        </p:nvSpPr>
        <p:spPr bwMode="auto">
          <a:xfrm>
            <a:off x="2713048" y="4744991"/>
            <a:ext cx="198000" cy="198000"/>
          </a:xfrm>
          <a:prstGeom prst="rect">
            <a:avLst/>
          </a:prstGeom>
          <a:solidFill>
            <a:schemeClr val="tx2"/>
          </a:solidFill>
          <a:ln w="15875" algn="ctr">
            <a:solidFill>
              <a:schemeClr val="accent2"/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3</a:t>
            </a:r>
          </a:p>
        </p:txBody>
      </p:sp>
      <p:sp>
        <p:nvSpPr>
          <p:cNvPr id="89" name="Rectangle 29"/>
          <p:cNvSpPr>
            <a:spLocks noChangeAspect="1" noChangeArrowheads="1"/>
          </p:cNvSpPr>
          <p:nvPr/>
        </p:nvSpPr>
        <p:spPr bwMode="auto">
          <a:xfrm>
            <a:off x="4000179" y="3297955"/>
            <a:ext cx="198000" cy="198000"/>
          </a:xfrm>
          <a:prstGeom prst="rect">
            <a:avLst/>
          </a:prstGeom>
          <a:solidFill>
            <a:schemeClr val="tx2"/>
          </a:solidFill>
          <a:ln w="15875" algn="ctr">
            <a:solidFill>
              <a:schemeClr val="accent2"/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4</a:t>
            </a:r>
          </a:p>
        </p:txBody>
      </p:sp>
      <p:sp>
        <p:nvSpPr>
          <p:cNvPr id="90" name="Rectangle 29"/>
          <p:cNvSpPr>
            <a:spLocks noChangeAspect="1" noChangeArrowheads="1"/>
          </p:cNvSpPr>
          <p:nvPr/>
        </p:nvSpPr>
        <p:spPr bwMode="auto">
          <a:xfrm>
            <a:off x="1550069" y="5364003"/>
            <a:ext cx="198000" cy="198000"/>
          </a:xfrm>
          <a:prstGeom prst="rect">
            <a:avLst/>
          </a:prstGeom>
          <a:solidFill>
            <a:schemeClr val="bg2">
              <a:alpha val="50000"/>
            </a:schemeClr>
          </a:solidFill>
          <a:ln w="15875" algn="ctr">
            <a:solidFill>
              <a:schemeClr val="bg2">
                <a:lumMod val="90000"/>
                <a:alpha val="50000"/>
              </a:schemeClr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7</a:t>
            </a:r>
          </a:p>
        </p:txBody>
      </p:sp>
      <p:sp>
        <p:nvSpPr>
          <p:cNvPr id="91" name="Rectangle 29"/>
          <p:cNvSpPr>
            <a:spLocks noChangeAspect="1" noChangeArrowheads="1"/>
          </p:cNvSpPr>
          <p:nvPr/>
        </p:nvSpPr>
        <p:spPr bwMode="auto">
          <a:xfrm>
            <a:off x="4370699" y="5107904"/>
            <a:ext cx="198000" cy="198000"/>
          </a:xfrm>
          <a:prstGeom prst="rect">
            <a:avLst/>
          </a:prstGeom>
          <a:solidFill>
            <a:schemeClr val="bg2">
              <a:alpha val="50000"/>
            </a:schemeClr>
          </a:solidFill>
          <a:ln w="15875" algn="ctr">
            <a:solidFill>
              <a:schemeClr val="bg2">
                <a:lumMod val="90000"/>
                <a:alpha val="50000"/>
              </a:schemeClr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5</a:t>
            </a:r>
          </a:p>
        </p:txBody>
      </p:sp>
      <p:sp>
        <p:nvSpPr>
          <p:cNvPr id="94" name="Rectangle 29"/>
          <p:cNvSpPr>
            <a:spLocks noChangeAspect="1" noChangeArrowheads="1"/>
          </p:cNvSpPr>
          <p:nvPr/>
        </p:nvSpPr>
        <p:spPr bwMode="auto">
          <a:xfrm>
            <a:off x="5373517" y="2057080"/>
            <a:ext cx="198000" cy="198000"/>
          </a:xfrm>
          <a:prstGeom prst="rect">
            <a:avLst/>
          </a:prstGeom>
          <a:solidFill>
            <a:schemeClr val="tx2"/>
          </a:solidFill>
          <a:ln w="15875" algn="ctr">
            <a:solidFill>
              <a:schemeClr val="accent2"/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1</a:t>
            </a:r>
          </a:p>
        </p:txBody>
      </p:sp>
      <p:sp>
        <p:nvSpPr>
          <p:cNvPr id="95" name="Rectangle 29"/>
          <p:cNvSpPr>
            <a:spLocks noChangeAspect="1" noChangeArrowheads="1"/>
          </p:cNvSpPr>
          <p:nvPr/>
        </p:nvSpPr>
        <p:spPr bwMode="auto">
          <a:xfrm>
            <a:off x="5373517" y="3099955"/>
            <a:ext cx="198000" cy="198000"/>
          </a:xfrm>
          <a:prstGeom prst="rect">
            <a:avLst/>
          </a:prstGeom>
          <a:solidFill>
            <a:schemeClr val="tx2"/>
          </a:solidFill>
          <a:ln w="15875" algn="ctr">
            <a:solidFill>
              <a:schemeClr val="accent2"/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2</a:t>
            </a:r>
          </a:p>
        </p:txBody>
      </p:sp>
      <p:sp>
        <p:nvSpPr>
          <p:cNvPr id="96" name="Rectangle 29"/>
          <p:cNvSpPr>
            <a:spLocks noChangeAspect="1" noChangeArrowheads="1"/>
          </p:cNvSpPr>
          <p:nvPr/>
        </p:nvSpPr>
        <p:spPr bwMode="auto">
          <a:xfrm>
            <a:off x="5373517" y="3797480"/>
            <a:ext cx="198000" cy="198000"/>
          </a:xfrm>
          <a:prstGeom prst="rect">
            <a:avLst/>
          </a:prstGeom>
          <a:solidFill>
            <a:schemeClr val="tx2"/>
          </a:solidFill>
          <a:ln w="15875" algn="ctr">
            <a:solidFill>
              <a:schemeClr val="accent2"/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3</a:t>
            </a:r>
          </a:p>
        </p:txBody>
      </p:sp>
      <p:sp>
        <p:nvSpPr>
          <p:cNvPr id="97" name="Rectangle 29"/>
          <p:cNvSpPr>
            <a:spLocks noChangeAspect="1" noChangeArrowheads="1"/>
          </p:cNvSpPr>
          <p:nvPr/>
        </p:nvSpPr>
        <p:spPr bwMode="auto">
          <a:xfrm>
            <a:off x="5373517" y="4617173"/>
            <a:ext cx="198000" cy="198000"/>
          </a:xfrm>
          <a:prstGeom prst="rect">
            <a:avLst/>
          </a:prstGeom>
          <a:solidFill>
            <a:schemeClr val="tx2"/>
          </a:solidFill>
          <a:ln w="15875" algn="ctr">
            <a:solidFill>
              <a:schemeClr val="accent2"/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4</a:t>
            </a:r>
          </a:p>
        </p:txBody>
      </p:sp>
      <p:sp>
        <p:nvSpPr>
          <p:cNvPr id="99" name="Rectangle 29"/>
          <p:cNvSpPr>
            <a:spLocks noChangeAspect="1" noChangeArrowheads="1"/>
          </p:cNvSpPr>
          <p:nvPr/>
        </p:nvSpPr>
        <p:spPr bwMode="auto">
          <a:xfrm>
            <a:off x="4803318" y="4467350"/>
            <a:ext cx="198000" cy="198000"/>
          </a:xfrm>
          <a:prstGeom prst="rect">
            <a:avLst/>
          </a:prstGeom>
          <a:solidFill>
            <a:schemeClr val="bg2">
              <a:alpha val="50000"/>
            </a:schemeClr>
          </a:solidFill>
          <a:ln w="15875" algn="ctr">
            <a:solidFill>
              <a:schemeClr val="bg2">
                <a:lumMod val="90000"/>
                <a:alpha val="50000"/>
              </a:schemeClr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6</a:t>
            </a:r>
          </a:p>
        </p:txBody>
      </p:sp>
      <p:cxnSp>
        <p:nvCxnSpPr>
          <p:cNvPr id="104" name="Gerader Verbinder 103"/>
          <p:cNvCxnSpPr/>
          <p:nvPr/>
        </p:nvCxnSpPr>
        <p:spPr>
          <a:xfrm>
            <a:off x="5187417" y="1828800"/>
            <a:ext cx="0" cy="4371975"/>
          </a:xfrm>
          <a:prstGeom prst="line">
            <a:avLst/>
          </a:prstGeom>
          <a:ln w="28575">
            <a:solidFill>
              <a:schemeClr val="accent2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 Box 14"/>
          <p:cNvSpPr txBox="1">
            <a:spLocks noChangeArrowheads="1"/>
          </p:cNvSpPr>
          <p:nvPr/>
        </p:nvSpPr>
        <p:spPr bwMode="auto">
          <a:xfrm>
            <a:off x="2765974" y="3683940"/>
            <a:ext cx="160813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kumimoji="1" lang="de-DE" sz="900" b="1" dirty="0">
                <a:solidFill>
                  <a:srgbClr val="404040"/>
                </a:solidFill>
                <a:latin typeface="+mn-lt"/>
              </a:rPr>
              <a:t>Konkrete Ausprägung der</a:t>
            </a:r>
            <a:br>
              <a:rPr kumimoji="1" lang="de-DE" sz="900" b="1" dirty="0">
                <a:solidFill>
                  <a:srgbClr val="404040"/>
                </a:solidFill>
                <a:latin typeface="+mn-lt"/>
              </a:rPr>
            </a:br>
            <a:r>
              <a:rPr kumimoji="1" lang="de-DE" sz="900" b="1" dirty="0">
                <a:solidFill>
                  <a:srgbClr val="404040"/>
                </a:solidFill>
                <a:latin typeface="+mn-lt"/>
              </a:rPr>
              <a:t>Merkmale</a:t>
            </a:r>
          </a:p>
        </p:txBody>
      </p:sp>
      <p:grpSp>
        <p:nvGrpSpPr>
          <p:cNvPr id="100" name="Gruppieren 99"/>
          <p:cNvGrpSpPr/>
          <p:nvPr/>
        </p:nvGrpSpPr>
        <p:grpSpPr>
          <a:xfrm>
            <a:off x="6880600" y="245092"/>
            <a:ext cx="916359" cy="383360"/>
            <a:chOff x="6880600" y="245092"/>
            <a:chExt cx="916359" cy="383360"/>
          </a:xfrm>
        </p:grpSpPr>
        <p:sp>
          <p:nvSpPr>
            <p:cNvPr id="101" name="Rechteck 100"/>
            <p:cNvSpPr/>
            <p:nvPr/>
          </p:nvSpPr>
          <p:spPr>
            <a:xfrm>
              <a:off x="7497800" y="245092"/>
              <a:ext cx="299159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2" name="Rechteck 101"/>
            <p:cNvSpPr/>
            <p:nvPr/>
          </p:nvSpPr>
          <p:spPr>
            <a:xfrm>
              <a:off x="6880600" y="245092"/>
              <a:ext cx="617200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103" name="Grafik 102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92" name="Textfeld 91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Friedl/Pedell (2017), S.141 ff.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36190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uppieren 99"/>
          <p:cNvGrpSpPr/>
          <p:nvPr/>
        </p:nvGrpSpPr>
        <p:grpSpPr>
          <a:xfrm>
            <a:off x="6880600" y="245092"/>
            <a:ext cx="916359" cy="383360"/>
            <a:chOff x="6880600" y="245092"/>
            <a:chExt cx="916359" cy="383360"/>
          </a:xfrm>
        </p:grpSpPr>
        <p:sp>
          <p:nvSpPr>
            <p:cNvPr id="101" name="Rechteck 100"/>
            <p:cNvSpPr/>
            <p:nvPr/>
          </p:nvSpPr>
          <p:spPr>
            <a:xfrm>
              <a:off x="7497800" y="245092"/>
              <a:ext cx="299159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2" name="Rechteck 101"/>
            <p:cNvSpPr/>
            <p:nvPr/>
          </p:nvSpPr>
          <p:spPr>
            <a:xfrm>
              <a:off x="6880600" y="245092"/>
              <a:ext cx="617200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103" name="Grafik 102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93" name="Rectangle 3"/>
          <p:cNvSpPr txBox="1">
            <a:spLocks noChangeArrowheads="1"/>
          </p:cNvSpPr>
          <p:nvPr/>
        </p:nvSpPr>
        <p:spPr bwMode="auto">
          <a:xfrm>
            <a:off x="5335052" y="1963579"/>
            <a:ext cx="3626066" cy="3598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b="1" dirty="0">
                <a:solidFill>
                  <a:srgbClr val="404040"/>
                </a:solidFill>
                <a:latin typeface="Arial" charset="0"/>
                <a:cs typeface="Arial" charset="0"/>
              </a:rPr>
              <a:t>Ableitungsregeln</a:t>
            </a: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 dienen der konkreten </a:t>
            </a:r>
            <a:r>
              <a:rPr lang="de-DE" sz="1200" b="1" dirty="0">
                <a:solidFill>
                  <a:srgbClr val="404040"/>
                </a:solidFill>
                <a:latin typeface="Arial" charset="0"/>
                <a:cs typeface="Arial" charset="0"/>
              </a:rPr>
              <a:t>Zuordnung von Merkmalswerten</a:t>
            </a: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 innerhalb der Ableitungsstrategie, z.B.: können einzelne Artikel verschiedenen Produktgruppen zugeordnet werden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b="1" dirty="0">
                <a:solidFill>
                  <a:srgbClr val="404040"/>
                </a:solidFill>
                <a:latin typeface="Arial" charset="0"/>
                <a:cs typeface="Arial" charset="0"/>
              </a:rPr>
              <a:t>Zuordnung</a:t>
            </a: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 der Artikel </a:t>
            </a:r>
            <a:r>
              <a:rPr lang="de-DE" sz="1200" b="1" dirty="0">
                <a:solidFill>
                  <a:srgbClr val="404040"/>
                </a:solidFill>
                <a:latin typeface="Arial" charset="0"/>
                <a:cs typeface="Arial" charset="0"/>
              </a:rPr>
              <a:t>zu einer Kalkulationsvariante</a:t>
            </a: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: Für die Auflösung der Plankosten in der Ergebnisrechnung muss die zu benutzende Variante festgelegt werden; Für einen Artikel sind mehrere Kalkulationen möglich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b="1" dirty="0">
                <a:solidFill>
                  <a:srgbClr val="404040"/>
                </a:solidFill>
                <a:latin typeface="Arial" charset="0"/>
                <a:cs typeface="Arial" charset="0"/>
              </a:rPr>
              <a:t>Rechenschema</a:t>
            </a: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 bietet zusätzliche Möglichkeiten Wertfelder zu aggregieren, z.B.: Berechnung der gesamten Fixkosten, die produkt-, produktgruppen- und unternehmensfixe Kosten addiert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Periodenerfolgsrechnung: Ermittlung des Periodenerfolgs durch Kombination der Kostenträgerzeit- und der Erlösrechnung – Elemente der Ergebnisberichte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SAP</a:t>
            </a:r>
          </a:p>
        </p:txBody>
      </p:sp>
      <p:cxnSp>
        <p:nvCxnSpPr>
          <p:cNvPr id="23" name="Gerade Verbindung 2"/>
          <p:cNvCxnSpPr/>
          <p:nvPr/>
        </p:nvCxnSpPr>
        <p:spPr>
          <a:xfrm>
            <a:off x="1728745" y="1963579"/>
            <a:ext cx="0" cy="3134771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8"/>
          <p:cNvCxnSpPr/>
          <p:nvPr/>
        </p:nvCxnSpPr>
        <p:spPr>
          <a:xfrm>
            <a:off x="400050" y="2286274"/>
            <a:ext cx="4104000" cy="0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358775" y="1963579"/>
            <a:ext cx="668773" cy="2462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Produkt</a:t>
            </a: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358775" y="2362748"/>
            <a:ext cx="909223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Erlöse</a:t>
            </a:r>
          </a:p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- </a:t>
            </a:r>
            <a:r>
              <a:rPr kumimoji="1" lang="de-DE" sz="1000" b="1" dirty="0" err="1">
                <a:solidFill>
                  <a:srgbClr val="404040"/>
                </a:solidFill>
                <a:latin typeface="+mn-lt"/>
              </a:rPr>
              <a:t>va</a:t>
            </a:r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. Kosten</a:t>
            </a: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358775" y="2915806"/>
            <a:ext cx="962123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DB I</a:t>
            </a:r>
            <a:br>
              <a:rPr kumimoji="1" lang="de-DE" sz="1000" b="1" dirty="0">
                <a:solidFill>
                  <a:srgbClr val="404040"/>
                </a:solidFill>
                <a:latin typeface="+mn-lt"/>
              </a:rPr>
            </a:br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- Produkt-FK</a:t>
            </a: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358775" y="3468864"/>
            <a:ext cx="1125629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DB II</a:t>
            </a:r>
            <a:br>
              <a:rPr kumimoji="1" lang="de-DE" sz="1000" b="1" dirty="0">
                <a:solidFill>
                  <a:srgbClr val="404040"/>
                </a:solidFill>
                <a:latin typeface="+mn-lt"/>
              </a:rPr>
            </a:br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- </a:t>
            </a:r>
            <a:r>
              <a:rPr kumimoji="1" lang="de-DE" sz="1000" b="1" dirty="0" err="1">
                <a:solidFill>
                  <a:srgbClr val="404040"/>
                </a:solidFill>
                <a:latin typeface="+mn-lt"/>
              </a:rPr>
              <a:t>Produktgr</a:t>
            </a:r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.-FK</a:t>
            </a: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358775" y="4021922"/>
            <a:ext cx="1374094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DB III</a:t>
            </a:r>
            <a:br>
              <a:rPr kumimoji="1" lang="de-DE" sz="1000" b="1" dirty="0">
                <a:solidFill>
                  <a:srgbClr val="404040"/>
                </a:solidFill>
                <a:latin typeface="+mn-lt"/>
              </a:rPr>
            </a:br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- Unternehmens-FK</a:t>
            </a: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>
            <a:off x="358775" y="4574978"/>
            <a:ext cx="112402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Unternehmens-</a:t>
            </a:r>
            <a:br>
              <a:rPr kumimoji="1" lang="de-DE" sz="1000" b="1" dirty="0">
                <a:solidFill>
                  <a:srgbClr val="404040"/>
                </a:solidFill>
                <a:latin typeface="+mn-lt"/>
              </a:rPr>
            </a:br>
            <a:r>
              <a:rPr kumimoji="1" lang="de-DE" sz="1000" b="1" dirty="0" err="1">
                <a:solidFill>
                  <a:srgbClr val="404040"/>
                </a:solidFill>
                <a:latin typeface="+mn-lt"/>
              </a:rPr>
              <a:t>erfolg</a:t>
            </a:r>
            <a:endParaRPr kumimoji="1" lang="de-DE" sz="1000" b="1" dirty="0">
              <a:solidFill>
                <a:srgbClr val="404040"/>
              </a:solidFill>
              <a:latin typeface="+mn-lt"/>
            </a:endParaRPr>
          </a:p>
        </p:txBody>
      </p:sp>
      <p:sp>
        <p:nvSpPr>
          <p:cNvPr id="36" name="Text Box 14"/>
          <p:cNvSpPr txBox="1">
            <a:spLocks noChangeArrowheads="1"/>
          </p:cNvSpPr>
          <p:nvPr/>
        </p:nvSpPr>
        <p:spPr bwMode="auto">
          <a:xfrm>
            <a:off x="1724620" y="1963579"/>
            <a:ext cx="453970" cy="2462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AXX</a:t>
            </a:r>
          </a:p>
        </p:txBody>
      </p: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2176587" y="1963579"/>
            <a:ext cx="453970" cy="2462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BXX</a:t>
            </a: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2628554" y="1963579"/>
            <a:ext cx="453970" cy="2462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CXX</a:t>
            </a: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3080521" y="1963579"/>
            <a:ext cx="785793" cy="2462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AXX+CXX</a:t>
            </a:r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3853087" y="1963579"/>
            <a:ext cx="652743" cy="2462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1000" b="1" dirty="0">
                <a:solidFill>
                  <a:srgbClr val="404040"/>
                </a:solidFill>
                <a:latin typeface="+mn-lt"/>
              </a:rPr>
              <a:t>Gesamt</a:t>
            </a:r>
          </a:p>
        </p:txBody>
      </p:sp>
      <p:cxnSp>
        <p:nvCxnSpPr>
          <p:cNvPr id="41" name="Gerade Verbindung 24"/>
          <p:cNvCxnSpPr/>
          <p:nvPr/>
        </p:nvCxnSpPr>
        <p:spPr>
          <a:xfrm>
            <a:off x="377247" y="2839332"/>
            <a:ext cx="1276351" cy="0"/>
          </a:xfrm>
          <a:prstGeom prst="line">
            <a:avLst/>
          </a:prstGeom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25"/>
          <p:cNvCxnSpPr/>
          <p:nvPr/>
        </p:nvCxnSpPr>
        <p:spPr>
          <a:xfrm>
            <a:off x="377247" y="3392390"/>
            <a:ext cx="1276351" cy="0"/>
          </a:xfrm>
          <a:prstGeom prst="line">
            <a:avLst/>
          </a:prstGeom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26"/>
          <p:cNvCxnSpPr/>
          <p:nvPr/>
        </p:nvCxnSpPr>
        <p:spPr>
          <a:xfrm>
            <a:off x="377247" y="3945448"/>
            <a:ext cx="1276351" cy="0"/>
          </a:xfrm>
          <a:prstGeom prst="line">
            <a:avLst/>
          </a:prstGeom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27"/>
          <p:cNvCxnSpPr/>
          <p:nvPr/>
        </p:nvCxnSpPr>
        <p:spPr>
          <a:xfrm>
            <a:off x="377247" y="4498506"/>
            <a:ext cx="1276351" cy="0"/>
          </a:xfrm>
          <a:prstGeom prst="line">
            <a:avLst/>
          </a:prstGeom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Box 14"/>
          <p:cNvSpPr txBox="1">
            <a:spLocks noChangeArrowheads="1"/>
          </p:cNvSpPr>
          <p:nvPr/>
        </p:nvSpPr>
        <p:spPr bwMode="auto">
          <a:xfrm>
            <a:off x="2765974" y="3683940"/>
            <a:ext cx="160813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kumimoji="1" lang="de-DE" sz="900" b="1" dirty="0">
                <a:solidFill>
                  <a:srgbClr val="404040"/>
                </a:solidFill>
                <a:latin typeface="+mn-lt"/>
              </a:rPr>
              <a:t>Konkrete Ausprägung der</a:t>
            </a:r>
            <a:br>
              <a:rPr kumimoji="1" lang="de-DE" sz="900" b="1" dirty="0">
                <a:solidFill>
                  <a:srgbClr val="404040"/>
                </a:solidFill>
                <a:latin typeface="+mn-lt"/>
              </a:rPr>
            </a:br>
            <a:r>
              <a:rPr kumimoji="1" lang="de-DE" sz="900" b="1" dirty="0">
                <a:solidFill>
                  <a:srgbClr val="404040"/>
                </a:solidFill>
                <a:latin typeface="+mn-lt"/>
              </a:rPr>
              <a:t>Merkmale</a:t>
            </a:r>
          </a:p>
        </p:txBody>
      </p:sp>
      <p:sp>
        <p:nvSpPr>
          <p:cNvPr id="46" name="Text Box 14"/>
          <p:cNvSpPr txBox="1">
            <a:spLocks noChangeArrowheads="1"/>
          </p:cNvSpPr>
          <p:nvPr/>
        </p:nvSpPr>
        <p:spPr bwMode="auto">
          <a:xfrm>
            <a:off x="1832382" y="4084559"/>
            <a:ext cx="3249608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900" b="1" dirty="0">
                <a:solidFill>
                  <a:srgbClr val="404040"/>
                </a:solidFill>
                <a:latin typeface="+mn-lt"/>
              </a:rPr>
              <a:t>Speicherung von Mengen und Werten </a:t>
            </a:r>
            <a:r>
              <a:rPr kumimoji="1" lang="de-DE" sz="900" dirty="0">
                <a:solidFill>
                  <a:srgbClr val="404040"/>
                </a:solidFill>
                <a:latin typeface="+mn-lt"/>
              </a:rPr>
              <a:t>nach gewünschten</a:t>
            </a:r>
            <a:br>
              <a:rPr kumimoji="1" lang="de-DE" sz="900" dirty="0">
                <a:solidFill>
                  <a:srgbClr val="404040"/>
                </a:solidFill>
                <a:latin typeface="+mn-lt"/>
              </a:rPr>
            </a:br>
            <a:r>
              <a:rPr kumimoji="1" lang="de-DE" sz="900" dirty="0">
                <a:solidFill>
                  <a:srgbClr val="404040"/>
                </a:solidFill>
                <a:latin typeface="+mn-lt"/>
              </a:rPr>
              <a:t>Kategorien, z.B.: Erlöse, </a:t>
            </a:r>
            <a:r>
              <a:rPr kumimoji="1" lang="de-DE" sz="900" dirty="0" err="1">
                <a:solidFill>
                  <a:srgbClr val="404040"/>
                </a:solidFill>
                <a:latin typeface="+mn-lt"/>
              </a:rPr>
              <a:t>var</a:t>
            </a:r>
            <a:r>
              <a:rPr kumimoji="1" lang="de-DE" sz="900" dirty="0">
                <a:solidFill>
                  <a:srgbClr val="404040"/>
                </a:solidFill>
                <a:latin typeface="+mn-lt"/>
              </a:rPr>
              <a:t>. SK, Unternehmensfixkosten</a:t>
            </a:r>
          </a:p>
          <a:p>
            <a:pPr marL="171450" indent="-171450" eaLnBrk="0" hangingPunct="0">
              <a:buFont typeface="Wingdings" panose="05000000000000000000" pitchFamily="2" charset="2"/>
              <a:buChar char="à"/>
            </a:pPr>
            <a:r>
              <a:rPr kumimoji="1" lang="de-DE" sz="900" dirty="0">
                <a:solidFill>
                  <a:srgbClr val="404040"/>
                </a:solidFill>
                <a:sym typeface="Wingdings" pitchFamily="2" charset="2"/>
              </a:rPr>
              <a:t>bei Verbuchung von Geschäftsvorfällen müssen die</a:t>
            </a:r>
          </a:p>
          <a:p>
            <a:pPr eaLnBrk="0" hangingPunct="0"/>
            <a:r>
              <a:rPr kumimoji="1" lang="de-DE" sz="900" dirty="0">
                <a:solidFill>
                  <a:srgbClr val="404040"/>
                </a:solidFill>
                <a:sym typeface="Wingdings" pitchFamily="2" charset="2"/>
              </a:rPr>
              <a:t>     Wertfelder bereits existieren</a:t>
            </a:r>
            <a:endParaRPr kumimoji="1" lang="de-DE" sz="900" dirty="0">
              <a:solidFill>
                <a:srgbClr val="404040"/>
              </a:solidFill>
            </a:endParaRPr>
          </a:p>
        </p:txBody>
      </p:sp>
      <p:sp>
        <p:nvSpPr>
          <p:cNvPr id="47" name="Text Box 14"/>
          <p:cNvSpPr txBox="1">
            <a:spLocks noChangeArrowheads="1"/>
          </p:cNvSpPr>
          <p:nvPr/>
        </p:nvSpPr>
        <p:spPr bwMode="auto">
          <a:xfrm>
            <a:off x="377247" y="5831443"/>
            <a:ext cx="449659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ts val="0"/>
              </a:spcBef>
            </a:pPr>
            <a:r>
              <a:rPr kumimoji="1" lang="de-DE" sz="900" b="1" dirty="0">
                <a:solidFill>
                  <a:srgbClr val="404040"/>
                </a:solidFill>
              </a:rPr>
              <a:t>Aggregation von Wertfeldern</a:t>
            </a:r>
          </a:p>
          <a:p>
            <a:pPr eaLnBrk="0" hangingPunct="0">
              <a:spcBef>
                <a:spcPts val="0"/>
              </a:spcBef>
            </a:pPr>
            <a:r>
              <a:rPr kumimoji="1" lang="de-DE" sz="900" dirty="0">
                <a:solidFill>
                  <a:srgbClr val="404040"/>
                </a:solidFill>
              </a:rPr>
              <a:t>z.B.: Gesamte FK = Produkt FK + Produktgruppen FK + Unternehmens FK</a:t>
            </a:r>
          </a:p>
        </p:txBody>
      </p:sp>
      <p:grpSp>
        <p:nvGrpSpPr>
          <p:cNvPr id="48" name="Gruppieren 47"/>
          <p:cNvGrpSpPr/>
          <p:nvPr/>
        </p:nvGrpSpPr>
        <p:grpSpPr>
          <a:xfrm>
            <a:off x="2022125" y="4870590"/>
            <a:ext cx="2215179" cy="334900"/>
            <a:chOff x="3997475" y="4814951"/>
            <a:chExt cx="2215179" cy="334900"/>
          </a:xfrm>
          <a:effectLst/>
        </p:grpSpPr>
        <p:sp>
          <p:nvSpPr>
            <p:cNvPr id="49" name="Ellipse 48"/>
            <p:cNvSpPr/>
            <p:nvPr/>
          </p:nvSpPr>
          <p:spPr>
            <a:xfrm>
              <a:off x="4015369" y="4814951"/>
              <a:ext cx="2179393" cy="334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bg2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50" name="Text Box 14"/>
            <p:cNvSpPr txBox="1">
              <a:spLocks noChangeArrowheads="1"/>
            </p:cNvSpPr>
            <p:nvPr/>
          </p:nvSpPr>
          <p:spPr bwMode="auto">
            <a:xfrm>
              <a:off x="3997475" y="4859291"/>
              <a:ext cx="2215179" cy="246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kumimoji="1" lang="de-DE" sz="1000" dirty="0">
                  <a:solidFill>
                    <a:srgbClr val="404040"/>
                  </a:solidFill>
                  <a:latin typeface="+mn-lt"/>
                </a:rPr>
                <a:t>Ableitungsstrategie/Ableitungsregel</a:t>
              </a:r>
            </a:p>
          </p:txBody>
        </p:sp>
      </p:grpSp>
      <p:grpSp>
        <p:nvGrpSpPr>
          <p:cNvPr id="51" name="Gruppieren 50"/>
          <p:cNvGrpSpPr/>
          <p:nvPr/>
        </p:nvGrpSpPr>
        <p:grpSpPr>
          <a:xfrm>
            <a:off x="563149" y="5463004"/>
            <a:ext cx="1184918" cy="320753"/>
            <a:chOff x="6806555" y="5587663"/>
            <a:chExt cx="1184919" cy="320753"/>
          </a:xfrm>
          <a:effectLst/>
        </p:grpSpPr>
        <p:sp>
          <p:nvSpPr>
            <p:cNvPr id="52" name="Ellipse 51"/>
            <p:cNvSpPr/>
            <p:nvPr/>
          </p:nvSpPr>
          <p:spPr>
            <a:xfrm>
              <a:off x="6806555" y="5587663"/>
              <a:ext cx="1184919" cy="32075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bg2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53" name="Text Box 14"/>
            <p:cNvSpPr txBox="1">
              <a:spLocks noChangeArrowheads="1"/>
            </p:cNvSpPr>
            <p:nvPr/>
          </p:nvSpPr>
          <p:spPr bwMode="auto">
            <a:xfrm>
              <a:off x="6863451" y="5624929"/>
              <a:ext cx="1073105" cy="246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1000" dirty="0">
                  <a:solidFill>
                    <a:srgbClr val="404040"/>
                  </a:solidFill>
                  <a:latin typeface="+mn-lt"/>
                </a:rPr>
                <a:t>Rechenschema</a:t>
              </a:r>
            </a:p>
          </p:txBody>
        </p:sp>
      </p:grpSp>
      <p:sp>
        <p:nvSpPr>
          <p:cNvPr id="57" name="Text Box 14"/>
          <p:cNvSpPr txBox="1">
            <a:spLocks noChangeArrowheads="1"/>
          </p:cNvSpPr>
          <p:nvPr/>
        </p:nvSpPr>
        <p:spPr bwMode="auto">
          <a:xfrm>
            <a:off x="1907383" y="5211752"/>
            <a:ext cx="2185214" cy="5078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900" b="1" dirty="0">
                <a:solidFill>
                  <a:srgbClr val="404040"/>
                </a:solidFill>
                <a:latin typeface="+mn-lt"/>
              </a:rPr>
              <a:t>Aggregation von Merkmalswerten</a:t>
            </a:r>
          </a:p>
          <a:p>
            <a:pPr marL="171450" indent="-171450" eaLnBrk="0" hangingPunct="0">
              <a:buFontTx/>
              <a:buChar char="-"/>
            </a:pPr>
            <a:r>
              <a:rPr kumimoji="1" lang="de-DE" sz="900" dirty="0">
                <a:solidFill>
                  <a:srgbClr val="404040"/>
                </a:solidFill>
                <a:latin typeface="+mn-lt"/>
              </a:rPr>
              <a:t>Artikel A+C zu Produktgruppe OP</a:t>
            </a:r>
          </a:p>
          <a:p>
            <a:pPr marL="171450" indent="-171450" eaLnBrk="0" hangingPunct="0">
              <a:buFontTx/>
              <a:buChar char="-"/>
            </a:pPr>
            <a:r>
              <a:rPr kumimoji="1" lang="de-DE" sz="900" dirty="0">
                <a:solidFill>
                  <a:srgbClr val="404040"/>
                </a:solidFill>
                <a:latin typeface="+mn-lt"/>
              </a:rPr>
              <a:t>Artikel A+B+C zu Produkthierarchie</a:t>
            </a:r>
          </a:p>
        </p:txBody>
      </p:sp>
      <p:sp>
        <p:nvSpPr>
          <p:cNvPr id="60" name="Text Box 14"/>
          <p:cNvSpPr txBox="1">
            <a:spLocks noChangeArrowheads="1"/>
          </p:cNvSpPr>
          <p:nvPr/>
        </p:nvSpPr>
        <p:spPr bwMode="auto">
          <a:xfrm>
            <a:off x="4099179" y="5281001"/>
            <a:ext cx="77466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900" dirty="0">
                <a:solidFill>
                  <a:srgbClr val="404040"/>
                </a:solidFill>
                <a:latin typeface="+mn-lt"/>
              </a:rPr>
              <a:t>Ableitungs-</a:t>
            </a:r>
            <a:br>
              <a:rPr kumimoji="1" lang="de-DE" sz="900" dirty="0">
                <a:solidFill>
                  <a:srgbClr val="404040"/>
                </a:solidFill>
                <a:latin typeface="+mn-lt"/>
              </a:rPr>
            </a:br>
            <a:r>
              <a:rPr kumimoji="1" lang="de-DE" sz="900" dirty="0" err="1">
                <a:solidFill>
                  <a:srgbClr val="404040"/>
                </a:solidFill>
                <a:latin typeface="+mn-lt"/>
              </a:rPr>
              <a:t>regel</a:t>
            </a:r>
            <a:endParaRPr kumimoji="1" lang="de-DE" sz="900" dirty="0">
              <a:solidFill>
                <a:srgbClr val="404040"/>
              </a:solidFill>
              <a:latin typeface="+mn-lt"/>
            </a:endParaRPr>
          </a:p>
        </p:txBody>
      </p:sp>
      <p:sp>
        <p:nvSpPr>
          <p:cNvPr id="65" name="AutoShape 26"/>
          <p:cNvSpPr>
            <a:spLocks/>
          </p:cNvSpPr>
          <p:nvPr/>
        </p:nvSpPr>
        <p:spPr bwMode="auto">
          <a:xfrm>
            <a:off x="4018385" y="5214081"/>
            <a:ext cx="155006" cy="503172"/>
          </a:xfrm>
          <a:prstGeom prst="rightBrace">
            <a:avLst>
              <a:gd name="adj1" fmla="val 35606"/>
              <a:gd name="adj2" fmla="val 50000"/>
            </a:avLst>
          </a:prstGeom>
          <a:noFill/>
          <a:ln w="9525">
            <a:solidFill>
              <a:srgbClr val="40404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>
              <a:solidFill>
                <a:srgbClr val="404040"/>
              </a:solidFill>
            </a:endParaRPr>
          </a:p>
        </p:txBody>
      </p:sp>
      <p:cxnSp>
        <p:nvCxnSpPr>
          <p:cNvPr id="66" name="Gerade Verbindung mit Pfeil 65"/>
          <p:cNvCxnSpPr/>
          <p:nvPr/>
        </p:nvCxnSpPr>
        <p:spPr>
          <a:xfrm flipH="1">
            <a:off x="1501273" y="3484730"/>
            <a:ext cx="863831" cy="684000"/>
          </a:xfrm>
          <a:prstGeom prst="straightConnector1">
            <a:avLst/>
          </a:prstGeom>
          <a:ln w="6350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mit Pfeil 66"/>
          <p:cNvCxnSpPr/>
          <p:nvPr/>
        </p:nvCxnSpPr>
        <p:spPr>
          <a:xfrm flipH="1">
            <a:off x="1459596" y="3454131"/>
            <a:ext cx="612000" cy="144000"/>
          </a:xfrm>
          <a:prstGeom prst="straightConnector1">
            <a:avLst/>
          </a:prstGeom>
          <a:ln w="6350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/>
          <p:cNvCxnSpPr>
            <a:stCxn id="73" idx="1"/>
          </p:cNvCxnSpPr>
          <p:nvPr/>
        </p:nvCxnSpPr>
        <p:spPr>
          <a:xfrm flipH="1" flipV="1">
            <a:off x="1459596" y="3095624"/>
            <a:ext cx="610853" cy="121686"/>
          </a:xfrm>
          <a:prstGeom prst="straightConnector1">
            <a:avLst/>
          </a:prstGeom>
          <a:ln w="6350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mit Pfeil 69"/>
          <p:cNvCxnSpPr/>
          <p:nvPr/>
        </p:nvCxnSpPr>
        <p:spPr>
          <a:xfrm flipH="1" flipV="1">
            <a:off x="1501272" y="2667742"/>
            <a:ext cx="792000" cy="540000"/>
          </a:xfrm>
          <a:prstGeom prst="straightConnector1">
            <a:avLst/>
          </a:prstGeom>
          <a:ln w="6350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>
            <a:endCxn id="40" idx="2"/>
          </p:cNvCxnSpPr>
          <p:nvPr/>
        </p:nvCxnSpPr>
        <p:spPr>
          <a:xfrm flipV="1">
            <a:off x="3802524" y="2209800"/>
            <a:ext cx="376935" cy="1175356"/>
          </a:xfrm>
          <a:prstGeom prst="straightConnector1">
            <a:avLst/>
          </a:prstGeom>
          <a:ln w="6350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uppieren 71"/>
          <p:cNvGrpSpPr/>
          <p:nvPr/>
        </p:nvGrpSpPr>
        <p:grpSpPr>
          <a:xfrm>
            <a:off x="1948399" y="3166527"/>
            <a:ext cx="833408" cy="346777"/>
            <a:chOff x="1862673" y="3471327"/>
            <a:chExt cx="833408" cy="346777"/>
          </a:xfrm>
          <a:effectLst/>
        </p:grpSpPr>
        <p:sp>
          <p:nvSpPr>
            <p:cNvPr id="73" name="Ellipse 72"/>
            <p:cNvSpPr/>
            <p:nvPr/>
          </p:nvSpPr>
          <p:spPr>
            <a:xfrm>
              <a:off x="1862673" y="3471327"/>
              <a:ext cx="833408" cy="34677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bg2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74" name="Text Box 14"/>
            <p:cNvSpPr txBox="1">
              <a:spLocks noChangeArrowheads="1"/>
            </p:cNvSpPr>
            <p:nvPr/>
          </p:nvSpPr>
          <p:spPr bwMode="auto">
            <a:xfrm>
              <a:off x="1892092" y="3521605"/>
              <a:ext cx="774571" cy="246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1000" dirty="0">
                  <a:solidFill>
                    <a:srgbClr val="404040"/>
                  </a:solidFill>
                  <a:latin typeface="+mn-lt"/>
                </a:rPr>
                <a:t>Wertfelder</a:t>
              </a:r>
            </a:p>
          </p:txBody>
        </p:sp>
      </p:grpSp>
      <p:cxnSp>
        <p:nvCxnSpPr>
          <p:cNvPr id="75" name="Gerade Verbindung mit Pfeil 74"/>
          <p:cNvCxnSpPr>
            <a:stCxn id="84" idx="0"/>
            <a:endCxn id="39" idx="2"/>
          </p:cNvCxnSpPr>
          <p:nvPr/>
        </p:nvCxnSpPr>
        <p:spPr>
          <a:xfrm flipH="1" flipV="1">
            <a:off x="3473418" y="2209800"/>
            <a:ext cx="60605" cy="1129459"/>
          </a:xfrm>
          <a:prstGeom prst="straightConnector1">
            <a:avLst/>
          </a:prstGeom>
          <a:ln w="3175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/>
          <p:cNvCxnSpPr>
            <a:endCxn id="38" idx="2"/>
          </p:cNvCxnSpPr>
          <p:nvPr/>
        </p:nvCxnSpPr>
        <p:spPr>
          <a:xfrm flipH="1" flipV="1">
            <a:off x="2855539" y="2209800"/>
            <a:ext cx="535363" cy="1163048"/>
          </a:xfrm>
          <a:prstGeom prst="straightConnector1">
            <a:avLst/>
          </a:prstGeom>
          <a:ln w="6350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endCxn id="37" idx="2"/>
          </p:cNvCxnSpPr>
          <p:nvPr/>
        </p:nvCxnSpPr>
        <p:spPr>
          <a:xfrm flipH="1" flipV="1">
            <a:off x="2403572" y="2209800"/>
            <a:ext cx="812707" cy="1224812"/>
          </a:xfrm>
          <a:prstGeom prst="straightConnector1">
            <a:avLst/>
          </a:prstGeom>
          <a:ln w="6350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mit Pfeil 77"/>
          <p:cNvCxnSpPr>
            <a:stCxn id="85" idx="1"/>
            <a:endCxn id="36" idx="2"/>
          </p:cNvCxnSpPr>
          <p:nvPr/>
        </p:nvCxnSpPr>
        <p:spPr>
          <a:xfrm flipH="1" flipV="1">
            <a:off x="1951605" y="2209800"/>
            <a:ext cx="1055670" cy="1286157"/>
          </a:xfrm>
          <a:prstGeom prst="straightConnector1">
            <a:avLst/>
          </a:prstGeom>
          <a:ln w="6350">
            <a:solidFill>
              <a:srgbClr val="40404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 Box 14"/>
          <p:cNvSpPr txBox="1">
            <a:spLocks noChangeArrowheads="1"/>
          </p:cNvSpPr>
          <p:nvPr/>
        </p:nvSpPr>
        <p:spPr bwMode="auto">
          <a:xfrm>
            <a:off x="2838075" y="2727291"/>
            <a:ext cx="1845377" cy="507831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de-DE" sz="900" dirty="0">
                <a:solidFill>
                  <a:srgbClr val="404040"/>
                </a:solidFill>
                <a:latin typeface="+mn-lt"/>
              </a:rPr>
              <a:t>Kriterien zur </a:t>
            </a:r>
            <a:r>
              <a:rPr kumimoji="1" lang="de-DE" sz="900" b="1" dirty="0">
                <a:solidFill>
                  <a:srgbClr val="404040"/>
                </a:solidFill>
                <a:latin typeface="+mn-lt"/>
              </a:rPr>
              <a:t>Bildung von</a:t>
            </a:r>
            <a:br>
              <a:rPr kumimoji="1" lang="de-DE" sz="900" b="1" dirty="0">
                <a:solidFill>
                  <a:srgbClr val="404040"/>
                </a:solidFill>
                <a:latin typeface="+mn-lt"/>
              </a:rPr>
            </a:br>
            <a:r>
              <a:rPr kumimoji="1" lang="de-DE" sz="900" b="1" dirty="0">
                <a:solidFill>
                  <a:srgbClr val="404040"/>
                </a:solidFill>
                <a:latin typeface="+mn-lt"/>
              </a:rPr>
              <a:t>Ergebnisobjekten</a:t>
            </a:r>
            <a:r>
              <a:rPr kumimoji="1" lang="de-DE" sz="900" dirty="0">
                <a:solidFill>
                  <a:srgbClr val="404040"/>
                </a:solidFill>
                <a:latin typeface="+mn-lt"/>
              </a:rPr>
              <a:t>, z.B.: Kunde,</a:t>
            </a:r>
            <a:br>
              <a:rPr kumimoji="1" lang="de-DE" sz="900" dirty="0">
                <a:solidFill>
                  <a:srgbClr val="404040"/>
                </a:solidFill>
                <a:latin typeface="+mn-lt"/>
              </a:rPr>
            </a:br>
            <a:r>
              <a:rPr kumimoji="1" lang="de-DE" sz="900" dirty="0">
                <a:solidFill>
                  <a:srgbClr val="404040"/>
                </a:solidFill>
                <a:latin typeface="+mn-lt"/>
              </a:rPr>
              <a:t>Produkt, Artikel, Artikelgruppe</a:t>
            </a:r>
          </a:p>
        </p:txBody>
      </p:sp>
      <p:grpSp>
        <p:nvGrpSpPr>
          <p:cNvPr id="80" name="Gruppieren 79"/>
          <p:cNvGrpSpPr/>
          <p:nvPr/>
        </p:nvGrpSpPr>
        <p:grpSpPr>
          <a:xfrm>
            <a:off x="2995117" y="2391489"/>
            <a:ext cx="867493" cy="306289"/>
            <a:chOff x="4934007" y="2833330"/>
            <a:chExt cx="867493" cy="306289"/>
          </a:xfrm>
          <a:effectLst/>
        </p:grpSpPr>
        <p:sp>
          <p:nvSpPr>
            <p:cNvPr id="81" name="Ellipse 80"/>
            <p:cNvSpPr/>
            <p:nvPr/>
          </p:nvSpPr>
          <p:spPr>
            <a:xfrm>
              <a:off x="4934007" y="2833330"/>
              <a:ext cx="867493" cy="30628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bg2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82" name="Text Box 14"/>
            <p:cNvSpPr txBox="1">
              <a:spLocks noChangeArrowheads="1"/>
            </p:cNvSpPr>
            <p:nvPr/>
          </p:nvSpPr>
          <p:spPr bwMode="auto">
            <a:xfrm>
              <a:off x="4994094" y="2863364"/>
              <a:ext cx="750067" cy="246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1000" dirty="0">
                  <a:solidFill>
                    <a:srgbClr val="404040"/>
                  </a:solidFill>
                  <a:latin typeface="+mn-lt"/>
                </a:rPr>
                <a:t>Merkmale</a:t>
              </a:r>
            </a:p>
          </p:txBody>
        </p:sp>
      </p:grpSp>
      <p:grpSp>
        <p:nvGrpSpPr>
          <p:cNvPr id="83" name="Gruppieren 82"/>
          <p:cNvGrpSpPr/>
          <p:nvPr/>
        </p:nvGrpSpPr>
        <p:grpSpPr>
          <a:xfrm>
            <a:off x="2972047" y="3339259"/>
            <a:ext cx="1123951" cy="313394"/>
            <a:chOff x="6771328" y="3873150"/>
            <a:chExt cx="1123951" cy="313394"/>
          </a:xfrm>
          <a:effectLst/>
        </p:grpSpPr>
        <p:sp>
          <p:nvSpPr>
            <p:cNvPr id="84" name="Ellipse 83"/>
            <p:cNvSpPr/>
            <p:nvPr/>
          </p:nvSpPr>
          <p:spPr>
            <a:xfrm>
              <a:off x="6771328" y="3873150"/>
              <a:ext cx="1123951" cy="3133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bg2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85" name="Text Box 14"/>
            <p:cNvSpPr txBox="1">
              <a:spLocks noChangeArrowheads="1"/>
            </p:cNvSpPr>
            <p:nvPr/>
          </p:nvSpPr>
          <p:spPr bwMode="auto">
            <a:xfrm>
              <a:off x="6806556" y="3906737"/>
              <a:ext cx="1063353" cy="2462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de-DE" sz="1000" dirty="0">
                  <a:solidFill>
                    <a:srgbClr val="404040"/>
                  </a:solidFill>
                  <a:latin typeface="+mn-lt"/>
                </a:rPr>
                <a:t>Merkmalswerte</a:t>
              </a:r>
            </a:p>
          </p:txBody>
        </p:sp>
      </p:grpSp>
      <p:sp>
        <p:nvSpPr>
          <p:cNvPr id="86" name="Rectangle 29"/>
          <p:cNvSpPr>
            <a:spLocks noChangeAspect="1" noChangeArrowheads="1"/>
          </p:cNvSpPr>
          <p:nvPr/>
        </p:nvSpPr>
        <p:spPr bwMode="auto">
          <a:xfrm>
            <a:off x="3715313" y="2346632"/>
            <a:ext cx="198000" cy="198000"/>
          </a:xfrm>
          <a:prstGeom prst="rect">
            <a:avLst/>
          </a:prstGeom>
          <a:solidFill>
            <a:schemeClr val="bg2">
              <a:alpha val="50000"/>
            </a:schemeClr>
          </a:solidFill>
          <a:ln w="15875" algn="ctr">
            <a:solidFill>
              <a:schemeClr val="bg2">
                <a:lumMod val="90000"/>
                <a:alpha val="50000"/>
              </a:schemeClr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1</a:t>
            </a:r>
          </a:p>
        </p:txBody>
      </p:sp>
      <p:sp>
        <p:nvSpPr>
          <p:cNvPr id="87" name="Rectangle 29"/>
          <p:cNvSpPr>
            <a:spLocks noChangeAspect="1" noChangeArrowheads="1"/>
          </p:cNvSpPr>
          <p:nvPr/>
        </p:nvSpPr>
        <p:spPr bwMode="auto">
          <a:xfrm>
            <a:off x="2579383" y="3076517"/>
            <a:ext cx="198000" cy="198000"/>
          </a:xfrm>
          <a:prstGeom prst="rect">
            <a:avLst/>
          </a:prstGeom>
          <a:solidFill>
            <a:schemeClr val="bg2">
              <a:alpha val="50000"/>
            </a:schemeClr>
          </a:solidFill>
          <a:ln w="15875" algn="ctr">
            <a:solidFill>
              <a:schemeClr val="bg2">
                <a:lumMod val="90000"/>
                <a:alpha val="50000"/>
              </a:schemeClr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2</a:t>
            </a:r>
          </a:p>
        </p:txBody>
      </p:sp>
      <p:sp>
        <p:nvSpPr>
          <p:cNvPr id="88" name="Rectangle 29"/>
          <p:cNvSpPr>
            <a:spLocks noChangeAspect="1" noChangeArrowheads="1"/>
          </p:cNvSpPr>
          <p:nvPr/>
        </p:nvSpPr>
        <p:spPr bwMode="auto">
          <a:xfrm>
            <a:off x="2713048" y="4744991"/>
            <a:ext cx="198000" cy="198000"/>
          </a:xfrm>
          <a:prstGeom prst="rect">
            <a:avLst/>
          </a:prstGeom>
          <a:solidFill>
            <a:schemeClr val="bg2">
              <a:alpha val="50000"/>
            </a:schemeClr>
          </a:solidFill>
          <a:ln w="15875" algn="ctr">
            <a:solidFill>
              <a:schemeClr val="bg2">
                <a:lumMod val="90000"/>
                <a:alpha val="50000"/>
              </a:schemeClr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3</a:t>
            </a:r>
          </a:p>
        </p:txBody>
      </p:sp>
      <p:sp>
        <p:nvSpPr>
          <p:cNvPr id="89" name="Rectangle 29"/>
          <p:cNvSpPr>
            <a:spLocks noChangeAspect="1" noChangeArrowheads="1"/>
          </p:cNvSpPr>
          <p:nvPr/>
        </p:nvSpPr>
        <p:spPr bwMode="auto">
          <a:xfrm>
            <a:off x="4000179" y="3297955"/>
            <a:ext cx="198000" cy="198000"/>
          </a:xfrm>
          <a:prstGeom prst="rect">
            <a:avLst/>
          </a:prstGeom>
          <a:solidFill>
            <a:schemeClr val="bg2">
              <a:alpha val="50000"/>
            </a:schemeClr>
          </a:solidFill>
          <a:ln w="15875" algn="ctr">
            <a:solidFill>
              <a:schemeClr val="bg2">
                <a:lumMod val="90000"/>
                <a:alpha val="50000"/>
              </a:schemeClr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4</a:t>
            </a:r>
          </a:p>
        </p:txBody>
      </p:sp>
      <p:sp>
        <p:nvSpPr>
          <p:cNvPr id="90" name="Rectangle 29"/>
          <p:cNvSpPr>
            <a:spLocks noChangeAspect="1" noChangeArrowheads="1"/>
          </p:cNvSpPr>
          <p:nvPr/>
        </p:nvSpPr>
        <p:spPr bwMode="auto">
          <a:xfrm>
            <a:off x="1550069" y="5364003"/>
            <a:ext cx="198000" cy="198000"/>
          </a:xfrm>
          <a:prstGeom prst="rect">
            <a:avLst/>
          </a:prstGeom>
          <a:solidFill>
            <a:schemeClr val="tx2"/>
          </a:solidFill>
          <a:ln w="15875" algn="ctr">
            <a:solidFill>
              <a:schemeClr val="accent2"/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7</a:t>
            </a:r>
          </a:p>
        </p:txBody>
      </p:sp>
      <p:sp>
        <p:nvSpPr>
          <p:cNvPr id="91" name="Rectangle 29"/>
          <p:cNvSpPr>
            <a:spLocks noChangeAspect="1" noChangeArrowheads="1"/>
          </p:cNvSpPr>
          <p:nvPr/>
        </p:nvSpPr>
        <p:spPr bwMode="auto">
          <a:xfrm>
            <a:off x="4370699" y="5107904"/>
            <a:ext cx="198000" cy="198000"/>
          </a:xfrm>
          <a:prstGeom prst="rect">
            <a:avLst/>
          </a:prstGeom>
          <a:solidFill>
            <a:schemeClr val="tx2"/>
          </a:solidFill>
          <a:ln w="15875" algn="ctr">
            <a:solidFill>
              <a:schemeClr val="accent2"/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5</a:t>
            </a:r>
          </a:p>
        </p:txBody>
      </p:sp>
      <p:sp>
        <p:nvSpPr>
          <p:cNvPr id="94" name="Rectangle 29"/>
          <p:cNvSpPr>
            <a:spLocks noChangeAspect="1" noChangeArrowheads="1"/>
          </p:cNvSpPr>
          <p:nvPr/>
        </p:nvSpPr>
        <p:spPr bwMode="auto">
          <a:xfrm>
            <a:off x="5373517" y="2057080"/>
            <a:ext cx="198000" cy="198000"/>
          </a:xfrm>
          <a:prstGeom prst="rect">
            <a:avLst/>
          </a:prstGeom>
          <a:solidFill>
            <a:schemeClr val="tx2"/>
          </a:solidFill>
          <a:ln w="15875" algn="ctr">
            <a:solidFill>
              <a:schemeClr val="accent2"/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5</a:t>
            </a:r>
          </a:p>
        </p:txBody>
      </p:sp>
      <p:sp>
        <p:nvSpPr>
          <p:cNvPr id="95" name="Rectangle 29"/>
          <p:cNvSpPr>
            <a:spLocks noChangeAspect="1" noChangeArrowheads="1"/>
          </p:cNvSpPr>
          <p:nvPr/>
        </p:nvSpPr>
        <p:spPr bwMode="auto">
          <a:xfrm>
            <a:off x="5373517" y="3076517"/>
            <a:ext cx="198000" cy="198000"/>
          </a:xfrm>
          <a:prstGeom prst="rect">
            <a:avLst/>
          </a:prstGeom>
          <a:solidFill>
            <a:schemeClr val="tx2"/>
          </a:solidFill>
          <a:ln w="15875" algn="ctr">
            <a:solidFill>
              <a:schemeClr val="accent2"/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6</a:t>
            </a:r>
          </a:p>
        </p:txBody>
      </p:sp>
      <p:sp>
        <p:nvSpPr>
          <p:cNvPr id="96" name="Rectangle 29"/>
          <p:cNvSpPr>
            <a:spLocks noChangeAspect="1" noChangeArrowheads="1"/>
          </p:cNvSpPr>
          <p:nvPr/>
        </p:nvSpPr>
        <p:spPr bwMode="auto">
          <a:xfrm>
            <a:off x="5373517" y="4310730"/>
            <a:ext cx="198000" cy="198000"/>
          </a:xfrm>
          <a:prstGeom prst="rect">
            <a:avLst/>
          </a:prstGeom>
          <a:solidFill>
            <a:schemeClr val="tx2"/>
          </a:solidFill>
          <a:ln w="15875" algn="ctr">
            <a:solidFill>
              <a:schemeClr val="accent2"/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7</a:t>
            </a:r>
          </a:p>
        </p:txBody>
      </p:sp>
      <p:sp>
        <p:nvSpPr>
          <p:cNvPr id="99" name="Rectangle 29"/>
          <p:cNvSpPr>
            <a:spLocks noChangeAspect="1" noChangeArrowheads="1"/>
          </p:cNvSpPr>
          <p:nvPr/>
        </p:nvSpPr>
        <p:spPr bwMode="auto">
          <a:xfrm>
            <a:off x="4803318" y="4467350"/>
            <a:ext cx="198000" cy="198000"/>
          </a:xfrm>
          <a:prstGeom prst="rect">
            <a:avLst/>
          </a:prstGeom>
          <a:solidFill>
            <a:schemeClr val="tx2"/>
          </a:solidFill>
          <a:ln w="15875" algn="ctr">
            <a:solidFill>
              <a:schemeClr val="accent2"/>
            </a:solidFill>
            <a:miter lim="800000"/>
            <a:headEnd/>
            <a:tailEnd/>
          </a:ln>
          <a:effectLst>
            <a:reflection stA="50000" endPos="25000" dist="12700" dir="5400000" sy="-100000" algn="bl" rotWithShape="0"/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  <a:latin typeface="TUM Neue Helvetica 75 Bold" charset="0"/>
              </a:rPr>
              <a:t>6</a:t>
            </a:r>
          </a:p>
        </p:txBody>
      </p:sp>
      <p:cxnSp>
        <p:nvCxnSpPr>
          <p:cNvPr id="92" name="Gerader Verbinder 91"/>
          <p:cNvCxnSpPr/>
          <p:nvPr/>
        </p:nvCxnSpPr>
        <p:spPr>
          <a:xfrm>
            <a:off x="5187418" y="1828800"/>
            <a:ext cx="0" cy="4371975"/>
          </a:xfrm>
          <a:prstGeom prst="line">
            <a:avLst/>
          </a:prstGeom>
          <a:ln w="28575">
            <a:solidFill>
              <a:schemeClr val="accent2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feld 96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Friedl/Pedell (2017), S.141 ff.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16157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Periodenerfolgsrechnung: Ermittlung des Periodenerfolgs durch Kombination der Kostenträgerzeit- und der Erlösrechnung – Elemente der Ergebnisberichte</a:t>
            </a:r>
            <a:endParaRPr lang="de-DE" baseline="30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SAP</a:t>
            </a:r>
          </a:p>
        </p:txBody>
      </p:sp>
      <p:sp>
        <p:nvSpPr>
          <p:cNvPr id="54" name="Richtungspfeil 53"/>
          <p:cNvSpPr/>
          <p:nvPr/>
        </p:nvSpPr>
        <p:spPr>
          <a:xfrm>
            <a:off x="663151" y="1956419"/>
            <a:ext cx="2564288" cy="457200"/>
          </a:xfrm>
          <a:prstGeom prst="homePlat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/>
              <a:t>Berichtsstruktur </a:t>
            </a:r>
          </a:p>
          <a:p>
            <a:pPr algn="ctr"/>
            <a:r>
              <a:rPr lang="de-DE" sz="1100" dirty="0"/>
              <a:t>definieren</a:t>
            </a:r>
          </a:p>
        </p:txBody>
      </p:sp>
      <p:sp>
        <p:nvSpPr>
          <p:cNvPr id="55" name="Eingekerbter Richtungspfeil 11"/>
          <p:cNvSpPr/>
          <p:nvPr/>
        </p:nvSpPr>
        <p:spPr>
          <a:xfrm>
            <a:off x="3332834" y="1956419"/>
            <a:ext cx="2564288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Erlöse </a:t>
            </a:r>
          </a:p>
          <a:p>
            <a:pPr algn="ctr"/>
            <a:r>
              <a:rPr lang="de-DE" sz="1100" dirty="0">
                <a:solidFill>
                  <a:srgbClr val="404040"/>
                </a:solidFill>
              </a:rPr>
              <a:t>buchen</a:t>
            </a:r>
          </a:p>
        </p:txBody>
      </p:sp>
      <p:sp>
        <p:nvSpPr>
          <p:cNvPr id="68" name="Eingekerbter Richtungspfeil 11"/>
          <p:cNvSpPr/>
          <p:nvPr/>
        </p:nvSpPr>
        <p:spPr>
          <a:xfrm>
            <a:off x="6002516" y="1956419"/>
            <a:ext cx="2564288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Fixkosten in Ergebnisrechnung</a:t>
            </a:r>
          </a:p>
          <a:p>
            <a:pPr algn="ctr"/>
            <a:r>
              <a:rPr lang="de-DE" sz="1100" dirty="0">
                <a:solidFill>
                  <a:srgbClr val="404040"/>
                </a:solidFill>
              </a:rPr>
              <a:t>buchen</a:t>
            </a:r>
          </a:p>
        </p:txBody>
      </p:sp>
      <p:sp>
        <p:nvSpPr>
          <p:cNvPr id="58" name="Ellipse 57"/>
          <p:cNvSpPr/>
          <p:nvPr/>
        </p:nvSpPr>
        <p:spPr>
          <a:xfrm>
            <a:off x="577197" y="1789228"/>
            <a:ext cx="216000" cy="21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1</a:t>
            </a:r>
          </a:p>
        </p:txBody>
      </p:sp>
      <p:sp>
        <p:nvSpPr>
          <p:cNvPr id="59" name="Ellipse 58"/>
          <p:cNvSpPr/>
          <p:nvPr/>
        </p:nvSpPr>
        <p:spPr>
          <a:xfrm>
            <a:off x="3269428" y="1789228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2</a:t>
            </a:r>
          </a:p>
        </p:txBody>
      </p:sp>
      <p:sp>
        <p:nvSpPr>
          <p:cNvPr id="61" name="Ellipse 60"/>
          <p:cNvSpPr/>
          <p:nvPr/>
        </p:nvSpPr>
        <p:spPr>
          <a:xfrm>
            <a:off x="5961658" y="1789228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3</a:t>
            </a: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263528" y="2610692"/>
            <a:ext cx="3570920" cy="3194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Anlage eines benutzerdefinierten Formulars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Anlage eines Berichts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Zuordnung von Artikeln zu Artikelgruppen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Zuordnung der Artikel AXX und CXX der Gruppe OP A+C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Zuordnung der Artikel BXX der Gruppe OP Rest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Zuordnung von Artikeln zu einer bestimmten Kalkulationsauswahl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Sichert, dass die variablen Kosten pro Stück aus der Produktkalkulation in die Ergebnisrechnung kommen</a:t>
            </a:r>
          </a:p>
        </p:txBody>
      </p:sp>
      <p:cxnSp>
        <p:nvCxnSpPr>
          <p:cNvPr id="26" name="Gerader Verbinder 25"/>
          <p:cNvCxnSpPr/>
          <p:nvPr/>
        </p:nvCxnSpPr>
        <p:spPr>
          <a:xfrm>
            <a:off x="0" y="2512156"/>
            <a:ext cx="9144000" cy="0"/>
          </a:xfrm>
          <a:prstGeom prst="line">
            <a:avLst/>
          </a:prstGeom>
          <a:ln w="127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 cstate="print"/>
          <a:srcRect l="1344" t="55939" r="22968" b="6360"/>
          <a:stretch>
            <a:fillRect/>
          </a:stretch>
        </p:blipFill>
        <p:spPr bwMode="auto">
          <a:xfrm>
            <a:off x="4219574" y="3443861"/>
            <a:ext cx="4347229" cy="1528459"/>
          </a:xfrm>
          <a:prstGeom prst="rect">
            <a:avLst/>
          </a:prstGeom>
          <a:noFill/>
          <a:effectLst/>
        </p:spPr>
      </p:pic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5570447" y="2695330"/>
            <a:ext cx="82788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100" b="1" dirty="0">
                <a:solidFill>
                  <a:srgbClr val="404040"/>
                </a:solidFill>
                <a:latin typeface="+mj-lt"/>
              </a:rPr>
              <a:t>Produkte</a:t>
            </a:r>
          </a:p>
        </p:txBody>
      </p:sp>
      <p:sp>
        <p:nvSpPr>
          <p:cNvPr id="38" name="Text Box 20"/>
          <p:cNvSpPr txBox="1">
            <a:spLocks noChangeArrowheads="1"/>
          </p:cNvSpPr>
          <p:nvPr/>
        </p:nvSpPr>
        <p:spPr bwMode="auto">
          <a:xfrm>
            <a:off x="7064840" y="2610692"/>
            <a:ext cx="812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100" b="1" dirty="0">
                <a:solidFill>
                  <a:srgbClr val="404040"/>
                </a:solidFill>
                <a:latin typeface="+mj-lt"/>
              </a:rPr>
              <a:t>Produkt- </a:t>
            </a:r>
            <a:br>
              <a:rPr lang="de-DE" sz="1100" b="1" dirty="0">
                <a:solidFill>
                  <a:srgbClr val="404040"/>
                </a:solidFill>
                <a:latin typeface="+mj-lt"/>
              </a:rPr>
            </a:br>
            <a:r>
              <a:rPr lang="de-DE" sz="1100" b="1" dirty="0">
                <a:solidFill>
                  <a:srgbClr val="404040"/>
                </a:solidFill>
                <a:latin typeface="+mj-lt"/>
              </a:rPr>
              <a:t>gruppe</a:t>
            </a:r>
          </a:p>
        </p:txBody>
      </p:sp>
      <p:sp>
        <p:nvSpPr>
          <p:cNvPr id="40" name="Text Box 22"/>
          <p:cNvSpPr txBox="1">
            <a:spLocks noChangeArrowheads="1"/>
          </p:cNvSpPr>
          <p:nvPr/>
        </p:nvSpPr>
        <p:spPr bwMode="auto">
          <a:xfrm>
            <a:off x="7777000" y="2610692"/>
            <a:ext cx="73977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100" b="1" dirty="0">
                <a:solidFill>
                  <a:srgbClr val="404040"/>
                </a:solidFill>
                <a:latin typeface="+mj-lt"/>
              </a:rPr>
              <a:t>Unter-</a:t>
            </a:r>
            <a:br>
              <a:rPr lang="de-DE" sz="1100" b="1" dirty="0">
                <a:solidFill>
                  <a:srgbClr val="404040"/>
                </a:solidFill>
                <a:latin typeface="+mj-lt"/>
              </a:rPr>
            </a:br>
            <a:r>
              <a:rPr lang="de-DE" sz="1100" b="1" dirty="0">
                <a:solidFill>
                  <a:srgbClr val="404040"/>
                </a:solidFill>
                <a:latin typeface="+mj-lt"/>
              </a:rPr>
              <a:t>nehmen</a:t>
            </a:r>
          </a:p>
        </p:txBody>
      </p:sp>
      <p:cxnSp>
        <p:nvCxnSpPr>
          <p:cNvPr id="8" name="Gerade Verbindung mit Pfeil 7"/>
          <p:cNvCxnSpPr>
            <a:stCxn id="36" idx="2"/>
          </p:cNvCxnSpPr>
          <p:nvPr/>
        </p:nvCxnSpPr>
        <p:spPr>
          <a:xfrm flipH="1">
            <a:off x="5321300" y="2956940"/>
            <a:ext cx="663088" cy="375402"/>
          </a:xfrm>
          <a:prstGeom prst="straightConnector1">
            <a:avLst/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/>
          <p:cNvCxnSpPr>
            <a:stCxn id="36" idx="2"/>
          </p:cNvCxnSpPr>
          <p:nvPr/>
        </p:nvCxnSpPr>
        <p:spPr>
          <a:xfrm flipH="1">
            <a:off x="5984387" y="2956940"/>
            <a:ext cx="1" cy="375402"/>
          </a:xfrm>
          <a:prstGeom prst="straightConnector1">
            <a:avLst/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>
            <a:stCxn id="36" idx="2"/>
          </p:cNvCxnSpPr>
          <p:nvPr/>
        </p:nvCxnSpPr>
        <p:spPr>
          <a:xfrm>
            <a:off x="5984388" y="2956940"/>
            <a:ext cx="730996" cy="375402"/>
          </a:xfrm>
          <a:prstGeom prst="straightConnector1">
            <a:avLst/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/>
          <p:cNvCxnSpPr>
            <a:stCxn id="38" idx="2"/>
          </p:cNvCxnSpPr>
          <p:nvPr/>
        </p:nvCxnSpPr>
        <p:spPr>
          <a:xfrm flipH="1">
            <a:off x="7466953" y="3041579"/>
            <a:ext cx="4287" cy="290763"/>
          </a:xfrm>
          <a:prstGeom prst="straightConnector1">
            <a:avLst/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>
            <a:stCxn id="40" idx="2"/>
          </p:cNvCxnSpPr>
          <p:nvPr/>
        </p:nvCxnSpPr>
        <p:spPr>
          <a:xfrm>
            <a:off x="8146888" y="3041579"/>
            <a:ext cx="4204" cy="290763"/>
          </a:xfrm>
          <a:prstGeom prst="straightConnector1">
            <a:avLst/>
          </a:prstGeom>
          <a:ln>
            <a:solidFill>
              <a:srgbClr val="40404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uppieren 28"/>
          <p:cNvGrpSpPr/>
          <p:nvPr/>
        </p:nvGrpSpPr>
        <p:grpSpPr>
          <a:xfrm>
            <a:off x="6880600" y="245092"/>
            <a:ext cx="916359" cy="383360"/>
            <a:chOff x="6880600" y="245092"/>
            <a:chExt cx="916359" cy="383360"/>
          </a:xfrm>
        </p:grpSpPr>
        <p:sp>
          <p:nvSpPr>
            <p:cNvPr id="35" name="Rechteck 34"/>
            <p:cNvSpPr/>
            <p:nvPr/>
          </p:nvSpPr>
          <p:spPr>
            <a:xfrm>
              <a:off x="7497800" y="245092"/>
              <a:ext cx="299159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" name="Rechteck 36"/>
            <p:cNvSpPr/>
            <p:nvPr/>
          </p:nvSpPr>
          <p:spPr>
            <a:xfrm>
              <a:off x="6880600" y="245092"/>
              <a:ext cx="617200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39" name="Grafik 38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25253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ichtungspfeil 53"/>
          <p:cNvSpPr/>
          <p:nvPr/>
        </p:nvSpPr>
        <p:spPr>
          <a:xfrm>
            <a:off x="663151" y="1956419"/>
            <a:ext cx="2564288" cy="457200"/>
          </a:xfrm>
          <a:prstGeom prst="homePlate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Berichtsstruktur </a:t>
            </a:r>
          </a:p>
          <a:p>
            <a:pPr algn="ctr"/>
            <a:r>
              <a:rPr lang="de-DE" sz="1100" dirty="0">
                <a:solidFill>
                  <a:srgbClr val="404040"/>
                </a:solidFill>
              </a:rPr>
              <a:t>definieren</a:t>
            </a:r>
          </a:p>
        </p:txBody>
      </p:sp>
      <p:sp>
        <p:nvSpPr>
          <p:cNvPr id="68" name="Eingekerbter Richtungspfeil 11"/>
          <p:cNvSpPr/>
          <p:nvPr/>
        </p:nvSpPr>
        <p:spPr>
          <a:xfrm>
            <a:off x="6002516" y="1956419"/>
            <a:ext cx="2564288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Fixkosten in Ergebnisrechnung</a:t>
            </a:r>
          </a:p>
          <a:p>
            <a:pPr algn="ctr"/>
            <a:r>
              <a:rPr lang="de-DE" sz="1100" dirty="0">
                <a:solidFill>
                  <a:srgbClr val="404040"/>
                </a:solidFill>
              </a:rPr>
              <a:t>buchen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Periodenerfolgsrechnung: Ermittlung des Periodenerfolgs durch Kombination der Kostenträgerzeit- und der Erlösrechnung – Elemente der Ergebnisberichte</a:t>
            </a:r>
            <a:endParaRPr lang="de-DE" baseline="30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SAP</a:t>
            </a:r>
          </a:p>
        </p:txBody>
      </p:sp>
      <p:sp>
        <p:nvSpPr>
          <p:cNvPr id="55" name="Eingekerbter Richtungspfeil 11"/>
          <p:cNvSpPr/>
          <p:nvPr/>
        </p:nvSpPr>
        <p:spPr>
          <a:xfrm>
            <a:off x="3332834" y="1956419"/>
            <a:ext cx="2564288" cy="457200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/>
              <a:t>Erlöse </a:t>
            </a:r>
          </a:p>
          <a:p>
            <a:pPr algn="ctr"/>
            <a:r>
              <a:rPr lang="de-DE" sz="1100" dirty="0"/>
              <a:t>buchen</a:t>
            </a:r>
          </a:p>
        </p:txBody>
      </p:sp>
      <p:sp>
        <p:nvSpPr>
          <p:cNvPr id="58" name="Ellipse 57"/>
          <p:cNvSpPr/>
          <p:nvPr/>
        </p:nvSpPr>
        <p:spPr>
          <a:xfrm>
            <a:off x="577197" y="1789228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1</a:t>
            </a:r>
          </a:p>
        </p:txBody>
      </p:sp>
      <p:sp>
        <p:nvSpPr>
          <p:cNvPr id="59" name="Ellipse 58"/>
          <p:cNvSpPr/>
          <p:nvPr/>
        </p:nvSpPr>
        <p:spPr>
          <a:xfrm>
            <a:off x="3269428" y="1789228"/>
            <a:ext cx="216000" cy="21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2</a:t>
            </a:r>
          </a:p>
        </p:txBody>
      </p:sp>
      <p:sp>
        <p:nvSpPr>
          <p:cNvPr id="61" name="Ellipse 60"/>
          <p:cNvSpPr/>
          <p:nvPr/>
        </p:nvSpPr>
        <p:spPr>
          <a:xfrm>
            <a:off x="5961658" y="1789228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3</a:t>
            </a: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263528" y="2610692"/>
            <a:ext cx="3570920" cy="3194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Buchung der Artikel in Bestand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Material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Menge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Werte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Etc.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Anlage eines Sofortauftrags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Bestellnummer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Etc.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Kommissionierung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Durch Angabe der Lieferungsnummer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Faktura</a:t>
            </a:r>
          </a:p>
          <a:p>
            <a:pPr marL="646113" lvl="2" indent="-285750" eaLnBrk="1" hangingPunct="1">
              <a:lnSpc>
                <a:spcPct val="100000"/>
              </a:lnSpc>
              <a:spcBef>
                <a:spcPts val="600"/>
              </a:spcBef>
              <a:buClr>
                <a:srgbClr val="404040"/>
              </a:buClr>
              <a:buFont typeface="Wingdings" panose="05000000000000000000" pitchFamily="2" charset="2"/>
              <a:buChar char="Ø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Durch Angabe der Lieferungsnummer</a:t>
            </a:r>
          </a:p>
        </p:txBody>
      </p:sp>
      <p:cxnSp>
        <p:nvCxnSpPr>
          <p:cNvPr id="26" name="Gerader Verbinder 25"/>
          <p:cNvCxnSpPr/>
          <p:nvPr/>
        </p:nvCxnSpPr>
        <p:spPr>
          <a:xfrm>
            <a:off x="0" y="2512156"/>
            <a:ext cx="9144000" cy="0"/>
          </a:xfrm>
          <a:prstGeom prst="line">
            <a:avLst/>
          </a:prstGeom>
          <a:ln w="127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uppieren 19"/>
          <p:cNvGrpSpPr/>
          <p:nvPr/>
        </p:nvGrpSpPr>
        <p:grpSpPr>
          <a:xfrm>
            <a:off x="6880600" y="245092"/>
            <a:ext cx="916359" cy="383360"/>
            <a:chOff x="6880600" y="245092"/>
            <a:chExt cx="916359" cy="383360"/>
          </a:xfrm>
        </p:grpSpPr>
        <p:sp>
          <p:nvSpPr>
            <p:cNvPr id="21" name="Rechteck 20"/>
            <p:cNvSpPr/>
            <p:nvPr/>
          </p:nvSpPr>
          <p:spPr>
            <a:xfrm>
              <a:off x="7497800" y="245092"/>
              <a:ext cx="299159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Rechteck 21"/>
            <p:cNvSpPr/>
            <p:nvPr/>
          </p:nvSpPr>
          <p:spPr>
            <a:xfrm>
              <a:off x="6880600" y="245092"/>
              <a:ext cx="617200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23" name="Grafik 22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36777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ichtungspfeil 53"/>
          <p:cNvSpPr/>
          <p:nvPr/>
        </p:nvSpPr>
        <p:spPr>
          <a:xfrm>
            <a:off x="663151" y="1956419"/>
            <a:ext cx="2564288" cy="457200"/>
          </a:xfrm>
          <a:prstGeom prst="homePlate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Berichtsstruktur </a:t>
            </a:r>
          </a:p>
          <a:p>
            <a:pPr algn="ctr"/>
            <a:r>
              <a:rPr lang="de-DE" sz="1100" dirty="0">
                <a:solidFill>
                  <a:srgbClr val="404040"/>
                </a:solidFill>
              </a:rPr>
              <a:t>definieren</a:t>
            </a:r>
          </a:p>
        </p:txBody>
      </p:sp>
      <p:sp>
        <p:nvSpPr>
          <p:cNvPr id="55" name="Eingekerbter Richtungspfeil 11"/>
          <p:cNvSpPr/>
          <p:nvPr/>
        </p:nvSpPr>
        <p:spPr>
          <a:xfrm>
            <a:off x="3332834" y="1956419"/>
            <a:ext cx="2564288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Erlöse </a:t>
            </a:r>
          </a:p>
          <a:p>
            <a:pPr algn="ctr"/>
            <a:r>
              <a:rPr lang="de-DE" sz="1100" dirty="0">
                <a:solidFill>
                  <a:srgbClr val="404040"/>
                </a:solidFill>
              </a:rPr>
              <a:t>buchen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Periodenerfolgsrechnung: Ermittlung des Periodenerfolgs durch Kombination der Kostenträgerzeit- und der Erlösrechnung – Elemente der Ergebnisberichte </a:t>
            </a:r>
            <a:r>
              <a:rPr lang="de-DE" baseline="30000" dirty="0"/>
              <a:t>(1)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SAP</a:t>
            </a:r>
          </a:p>
        </p:txBody>
      </p:sp>
      <p:sp>
        <p:nvSpPr>
          <p:cNvPr id="68" name="Eingekerbter Richtungspfeil 11"/>
          <p:cNvSpPr/>
          <p:nvPr/>
        </p:nvSpPr>
        <p:spPr>
          <a:xfrm>
            <a:off x="6002516" y="1956419"/>
            <a:ext cx="2564288" cy="457200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/>
              <a:t>Fixkosten in Ergebnisrechnung</a:t>
            </a:r>
          </a:p>
          <a:p>
            <a:pPr algn="ctr"/>
            <a:r>
              <a:rPr lang="de-DE" sz="1100" dirty="0"/>
              <a:t>buchen</a:t>
            </a:r>
          </a:p>
        </p:txBody>
      </p:sp>
      <p:sp>
        <p:nvSpPr>
          <p:cNvPr id="58" name="Ellipse 57"/>
          <p:cNvSpPr/>
          <p:nvPr/>
        </p:nvSpPr>
        <p:spPr>
          <a:xfrm>
            <a:off x="577197" y="1789228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1</a:t>
            </a:r>
          </a:p>
        </p:txBody>
      </p:sp>
      <p:sp>
        <p:nvSpPr>
          <p:cNvPr id="59" name="Ellipse 58"/>
          <p:cNvSpPr/>
          <p:nvPr/>
        </p:nvSpPr>
        <p:spPr>
          <a:xfrm>
            <a:off x="3269428" y="1789228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2</a:t>
            </a:r>
          </a:p>
        </p:txBody>
      </p:sp>
      <p:sp>
        <p:nvSpPr>
          <p:cNvPr id="61" name="Ellipse 60"/>
          <p:cNvSpPr/>
          <p:nvPr/>
        </p:nvSpPr>
        <p:spPr>
          <a:xfrm>
            <a:off x="5961658" y="1789228"/>
            <a:ext cx="216000" cy="21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3</a:t>
            </a:r>
          </a:p>
        </p:txBody>
      </p:sp>
      <p:cxnSp>
        <p:nvCxnSpPr>
          <p:cNvPr id="26" name="Gerader Verbinder 25"/>
          <p:cNvCxnSpPr/>
          <p:nvPr/>
        </p:nvCxnSpPr>
        <p:spPr>
          <a:xfrm>
            <a:off x="0" y="2512156"/>
            <a:ext cx="9144000" cy="0"/>
          </a:xfrm>
          <a:prstGeom prst="line">
            <a:avLst/>
          </a:prstGeom>
          <a:ln w="127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Group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853151"/>
              </p:ext>
            </p:extLst>
          </p:nvPr>
        </p:nvGraphicFramePr>
        <p:xfrm>
          <a:off x="5783869" y="2981750"/>
          <a:ext cx="3177250" cy="245268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11007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98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133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33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marL="36000" marR="36000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marL="36000" marR="36000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marL="36000" marR="36000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Umsatz</a:t>
                      </a: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5.000 </a:t>
                      </a:r>
                      <a:r>
                        <a:rPr kumimoji="0" lang="de-DE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Stk</a:t>
                      </a: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à 40 €/</a:t>
                      </a:r>
                      <a:r>
                        <a:rPr kumimoji="0" lang="de-DE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Stk</a:t>
                      </a: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marL="36000" marR="36000"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1.000 </a:t>
                      </a:r>
                      <a:r>
                        <a:rPr kumimoji="0" lang="de-DE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Stk</a:t>
                      </a: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à 140 €/</a:t>
                      </a:r>
                      <a:r>
                        <a:rPr kumimoji="0" lang="de-DE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Stk</a:t>
                      </a: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marL="36000" marR="360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10.000 </a:t>
                      </a:r>
                      <a:r>
                        <a:rPr kumimoji="0" lang="de-DE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Stk</a:t>
                      </a: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à 20 €/</a:t>
                      </a:r>
                      <a:r>
                        <a:rPr kumimoji="0" lang="de-DE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Stk</a:t>
                      </a: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marL="36000" marR="360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Variable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Selbstkosten</a:t>
                      </a:r>
                    </a:p>
                  </a:txBody>
                  <a:tcPr marL="36000" marR="36000"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marL="36000" marR="36000"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marL="36000" marR="360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marL="36000" marR="360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Produkt-FK</a:t>
                      </a:r>
                    </a:p>
                  </a:txBody>
                  <a:tcPr marL="36000" marR="36000"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10.000 €</a:t>
                      </a:r>
                    </a:p>
                  </a:txBody>
                  <a:tcPr marL="36000" marR="36000"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30.000 €</a:t>
                      </a:r>
                    </a:p>
                  </a:txBody>
                  <a:tcPr marL="36000" marR="360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10.000 €</a:t>
                      </a:r>
                    </a:p>
                  </a:txBody>
                  <a:tcPr marL="36000" marR="360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Produkt-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gruppen-FK</a:t>
                      </a:r>
                    </a:p>
                  </a:txBody>
                  <a:tcPr marL="36000" marR="36000"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30.000 €</a:t>
                      </a:r>
                    </a:p>
                  </a:txBody>
                  <a:tcPr marL="36000" marR="36000"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36000" marR="360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Unternehmens-FK</a:t>
                      </a: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</a:rPr>
                        <a:t>70.000 €</a:t>
                      </a:r>
                    </a:p>
                  </a:txBody>
                  <a:tcPr marL="36000" marR="36000" anchor="ctr" horzOverflow="overflow">
                    <a:lnL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pSp>
        <p:nvGrpSpPr>
          <p:cNvPr id="146" name="Gruppieren 145"/>
          <p:cNvGrpSpPr/>
          <p:nvPr/>
        </p:nvGrpSpPr>
        <p:grpSpPr>
          <a:xfrm>
            <a:off x="0" y="2615523"/>
            <a:ext cx="5783869" cy="3587309"/>
            <a:chOff x="0" y="2615523"/>
            <a:chExt cx="5783869" cy="3587309"/>
          </a:xfrm>
          <a:effectLst/>
        </p:grpSpPr>
        <p:grpSp>
          <p:nvGrpSpPr>
            <p:cNvPr id="14" name="Gruppieren 13"/>
            <p:cNvGrpSpPr/>
            <p:nvPr/>
          </p:nvGrpSpPr>
          <p:grpSpPr>
            <a:xfrm>
              <a:off x="2161349" y="3832057"/>
              <a:ext cx="1833167" cy="634668"/>
              <a:chOff x="2367089" y="3497483"/>
              <a:chExt cx="1833167" cy="761253"/>
            </a:xfrm>
          </p:grpSpPr>
          <p:sp>
            <p:nvSpPr>
              <p:cNvPr id="53" name="Text Box 18"/>
              <p:cNvSpPr txBox="1">
                <a:spLocks noChangeArrowheads="1"/>
              </p:cNvSpPr>
              <p:nvPr/>
            </p:nvSpPr>
            <p:spPr bwMode="auto">
              <a:xfrm>
                <a:off x="2384652" y="3497483"/>
                <a:ext cx="1253946" cy="331526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 lIns="36000" tIns="36000" rIns="36000" bIns="36000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Maschinenmieten in </a:t>
                </a:r>
                <a:r>
                  <a:rPr lang="de-DE" sz="800" dirty="0" err="1">
                    <a:solidFill>
                      <a:srgbClr val="404040"/>
                    </a:solidFill>
                    <a:latin typeface="+mj-lt"/>
                  </a:rPr>
                  <a:t>Fräserei</a:t>
                </a: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: 30.000 €</a:t>
                </a:r>
              </a:p>
            </p:txBody>
          </p:sp>
          <p:sp>
            <p:nvSpPr>
              <p:cNvPr id="56" name="Text Box 18"/>
              <p:cNvSpPr txBox="1">
                <a:spLocks noChangeArrowheads="1"/>
              </p:cNvSpPr>
              <p:nvPr/>
            </p:nvSpPr>
            <p:spPr bwMode="auto">
              <a:xfrm>
                <a:off x="2367089" y="4062922"/>
                <a:ext cx="832126" cy="195814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square" lIns="36000" tIns="36000" rIns="36000" bIns="36000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AXX + CXX</a:t>
                </a:r>
              </a:p>
            </p:txBody>
          </p:sp>
          <p:sp>
            <p:nvSpPr>
              <p:cNvPr id="57" name="Nach oben gebogener Pfeil 56"/>
              <p:cNvSpPr/>
              <p:nvPr/>
            </p:nvSpPr>
            <p:spPr>
              <a:xfrm rot="5400000">
                <a:off x="3309319" y="3822649"/>
                <a:ext cx="182726" cy="273768"/>
              </a:xfrm>
              <a:prstGeom prst="bentUpArrow">
                <a:avLst/>
              </a:prstGeom>
              <a:noFill/>
              <a:ln w="9525">
                <a:solidFill>
                  <a:srgbClr val="404040"/>
                </a:solidFill>
              </a:ln>
              <a:effectLst>
                <a:reflection stA="50000" endPos="12000" dist="12700" dir="5400000" sy="-100000" algn="bl" rotWithShape="0"/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404040"/>
                  </a:solidFill>
                </a:endParaRPr>
              </a:p>
            </p:txBody>
          </p:sp>
          <p:sp>
            <p:nvSpPr>
              <p:cNvPr id="60" name="Text Box 18"/>
              <p:cNvSpPr txBox="1">
                <a:spLocks noChangeArrowheads="1"/>
              </p:cNvSpPr>
              <p:nvPr/>
            </p:nvSpPr>
            <p:spPr bwMode="auto">
              <a:xfrm>
                <a:off x="3468196" y="3861461"/>
                <a:ext cx="732060" cy="318924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square" lIns="36000" tIns="36000" rIns="36000" bIns="36000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Kostenart</a:t>
                </a:r>
                <a:br>
                  <a:rPr lang="de-DE" sz="800" dirty="0">
                    <a:solidFill>
                      <a:srgbClr val="404040"/>
                    </a:solidFill>
                    <a:latin typeface="+mj-lt"/>
                  </a:rPr>
                </a:b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471000</a:t>
                </a:r>
              </a:p>
            </p:txBody>
          </p:sp>
          <p:sp>
            <p:nvSpPr>
              <p:cNvPr id="65" name="Pfeil nach unten 64"/>
              <p:cNvSpPr>
                <a:spLocks noChangeAspect="1"/>
              </p:cNvSpPr>
              <p:nvPr/>
            </p:nvSpPr>
            <p:spPr>
              <a:xfrm>
                <a:off x="2730157" y="3868170"/>
                <a:ext cx="105991" cy="182726"/>
              </a:xfrm>
              <a:prstGeom prst="downArrow">
                <a:avLst/>
              </a:prstGeom>
              <a:noFill/>
              <a:ln w="9525">
                <a:solidFill>
                  <a:srgbClr val="404040"/>
                </a:solidFill>
              </a:ln>
              <a:effectLst>
                <a:reflection stA="50000" endPos="12000" dist="12700" dir="5400000" sy="-100000" algn="bl" rotWithShape="0"/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404040"/>
                  </a:solidFill>
                </a:endParaRPr>
              </a:p>
            </p:txBody>
          </p:sp>
        </p:grpSp>
        <p:sp>
          <p:nvSpPr>
            <p:cNvPr id="84" name="Rectangle 3"/>
            <p:cNvSpPr txBox="1">
              <a:spLocks noChangeArrowheads="1"/>
            </p:cNvSpPr>
            <p:nvPr/>
          </p:nvSpPr>
          <p:spPr bwMode="auto">
            <a:xfrm>
              <a:off x="273715" y="3718748"/>
              <a:ext cx="2146297" cy="9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2075" tIns="46038" rIns="92075" bIns="46038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6213" indent="-176213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363" indent="-184150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8163" indent="-177800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14375" indent="-176213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lvl="0" indent="-285750" eaLnBrk="1" hangingPunct="1">
                <a:lnSpc>
                  <a:spcPct val="100000"/>
                </a:lnSpc>
                <a:spcBef>
                  <a:spcPts val="1200"/>
                </a:spcBef>
                <a:buClr>
                  <a:srgbClr val="404040"/>
                </a:buClr>
                <a:buFont typeface="Wingdings" panose="05000000000000000000" pitchFamily="2" charset="2"/>
                <a:buChar char="w"/>
              </a:pPr>
              <a:r>
                <a:rPr lang="de-DE" sz="1200" dirty="0">
                  <a:solidFill>
                    <a:srgbClr val="404040"/>
                  </a:solidFill>
                  <a:latin typeface="Arial" charset="0"/>
                  <a:cs typeface="Arial" charset="0"/>
                </a:rPr>
                <a:t>Umlagezyklus 2:</a:t>
              </a:r>
              <a:br>
                <a:rPr lang="de-DE" sz="1200" dirty="0">
                  <a:solidFill>
                    <a:srgbClr val="404040"/>
                  </a:solidFill>
                  <a:latin typeface="Arial" charset="0"/>
                  <a:cs typeface="Arial" charset="0"/>
                </a:rPr>
              </a:br>
              <a:r>
                <a:rPr lang="de-DE" sz="1200" b="1" dirty="0">
                  <a:solidFill>
                    <a:srgbClr val="404040"/>
                  </a:solidFill>
                  <a:latin typeface="Arial" charset="0"/>
                  <a:cs typeface="Arial" charset="0"/>
                </a:rPr>
                <a:t>Produktgruppen-FK</a:t>
              </a:r>
            </a:p>
          </p:txBody>
        </p:sp>
        <p:grpSp>
          <p:nvGrpSpPr>
            <p:cNvPr id="12" name="Gruppieren 11"/>
            <p:cNvGrpSpPr/>
            <p:nvPr/>
          </p:nvGrpSpPr>
          <p:grpSpPr>
            <a:xfrm>
              <a:off x="2161349" y="4723677"/>
              <a:ext cx="3224081" cy="1376268"/>
              <a:chOff x="2367089" y="4442516"/>
              <a:chExt cx="3224081" cy="1376268"/>
            </a:xfrm>
          </p:grpSpPr>
          <p:sp>
            <p:nvSpPr>
              <p:cNvPr id="67" name="Text Box 18"/>
              <p:cNvSpPr txBox="1">
                <a:spLocks noChangeArrowheads="1"/>
              </p:cNvSpPr>
              <p:nvPr/>
            </p:nvSpPr>
            <p:spPr bwMode="auto">
              <a:xfrm>
                <a:off x="3020477" y="4442516"/>
                <a:ext cx="1058964" cy="195814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  <a:effectLst/>
            </p:spPr>
            <p:txBody>
              <a:bodyPr wrap="square" lIns="36000" tIns="36000" rIns="36000" bIns="36000" anchor="ctr">
                <a:no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Rest: 70.000 €</a:t>
                </a:r>
              </a:p>
            </p:txBody>
          </p:sp>
          <p:sp>
            <p:nvSpPr>
              <p:cNvPr id="69" name="Text Box 18"/>
              <p:cNvSpPr txBox="1">
                <a:spLocks noChangeArrowheads="1"/>
              </p:cNvSpPr>
              <p:nvPr/>
            </p:nvSpPr>
            <p:spPr bwMode="auto">
              <a:xfrm>
                <a:off x="2373576" y="4769527"/>
                <a:ext cx="720000" cy="324000"/>
              </a:xfrm>
              <a:prstGeom prst="rect">
                <a:avLst/>
              </a:prstGeom>
              <a:noFill/>
              <a:ln w="6350">
                <a:solidFill>
                  <a:srgbClr val="404040"/>
                </a:solidFill>
                <a:miter lim="800000"/>
                <a:headEnd/>
                <a:tailEnd/>
              </a:ln>
              <a:effectLst/>
            </p:spPr>
            <p:txBody>
              <a:bodyPr wrap="square" lIns="36000" tIns="36000" rIns="36000" bIns="36000" anchor="ctr">
                <a:no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Restliche Gehälter</a:t>
                </a:r>
              </a:p>
            </p:txBody>
          </p:sp>
          <p:sp>
            <p:nvSpPr>
              <p:cNvPr id="70" name="Text Box 18"/>
              <p:cNvSpPr txBox="1">
                <a:spLocks noChangeArrowheads="1"/>
              </p:cNvSpPr>
              <p:nvPr/>
            </p:nvSpPr>
            <p:spPr bwMode="auto">
              <a:xfrm>
                <a:off x="3189959" y="4769527"/>
                <a:ext cx="720000" cy="324000"/>
              </a:xfrm>
              <a:prstGeom prst="rect">
                <a:avLst/>
              </a:prstGeom>
              <a:noFill/>
              <a:ln w="6350">
                <a:solidFill>
                  <a:srgbClr val="404040"/>
                </a:solidFill>
                <a:miter lim="800000"/>
                <a:headEnd/>
                <a:tailEnd/>
              </a:ln>
              <a:effectLst/>
            </p:spPr>
            <p:txBody>
              <a:bodyPr wrap="square" lIns="36000" tIns="36000" rIns="36000" bIns="36000" anchor="ctr">
                <a:no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Raumkosten</a:t>
                </a:r>
              </a:p>
            </p:txBody>
          </p:sp>
          <p:sp>
            <p:nvSpPr>
              <p:cNvPr id="71" name="Text Box 18"/>
              <p:cNvSpPr txBox="1">
                <a:spLocks noChangeArrowheads="1"/>
              </p:cNvSpPr>
              <p:nvPr/>
            </p:nvSpPr>
            <p:spPr bwMode="auto">
              <a:xfrm>
                <a:off x="4006342" y="4769527"/>
                <a:ext cx="720000" cy="324000"/>
              </a:xfrm>
              <a:prstGeom prst="rect">
                <a:avLst/>
              </a:prstGeom>
              <a:noFill/>
              <a:ln w="6350">
                <a:solidFill>
                  <a:srgbClr val="404040"/>
                </a:solidFill>
                <a:miter lim="800000"/>
                <a:headEnd/>
                <a:tailEnd/>
              </a:ln>
              <a:effectLst/>
            </p:spPr>
            <p:txBody>
              <a:bodyPr wrap="square" lIns="36000" tIns="36000" rIns="36000" bIns="36000" anchor="ctr">
                <a:no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Sekundäre KA</a:t>
                </a:r>
              </a:p>
            </p:txBody>
          </p:sp>
          <p:sp>
            <p:nvSpPr>
              <p:cNvPr id="72" name="AutoShape 26"/>
              <p:cNvSpPr>
                <a:spLocks/>
              </p:cNvSpPr>
              <p:nvPr/>
            </p:nvSpPr>
            <p:spPr bwMode="auto">
              <a:xfrm>
                <a:off x="4793040" y="4769526"/>
                <a:ext cx="152400" cy="1035962"/>
              </a:xfrm>
              <a:prstGeom prst="rightBrace">
                <a:avLst>
                  <a:gd name="adj1" fmla="val 35606"/>
                  <a:gd name="adj2" fmla="val 50000"/>
                </a:avLst>
              </a:prstGeom>
              <a:noFill/>
              <a:ln w="9525">
                <a:solidFill>
                  <a:srgbClr val="40404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de-DE">
                  <a:solidFill>
                    <a:srgbClr val="404040"/>
                  </a:solidFill>
                </a:endParaRPr>
              </a:p>
            </p:txBody>
          </p:sp>
          <p:sp>
            <p:nvSpPr>
              <p:cNvPr id="73" name="Text Box 18"/>
              <p:cNvSpPr txBox="1">
                <a:spLocks noChangeArrowheads="1"/>
              </p:cNvSpPr>
              <p:nvPr/>
            </p:nvSpPr>
            <p:spPr bwMode="auto">
              <a:xfrm>
                <a:off x="2367091" y="5124629"/>
                <a:ext cx="732971" cy="318924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square" lIns="36000" tIns="36000" rIns="36000" bIns="36000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Kostenart: 430000</a:t>
                </a:r>
              </a:p>
            </p:txBody>
          </p:sp>
          <p:sp>
            <p:nvSpPr>
              <p:cNvPr id="74" name="Text Box 18"/>
              <p:cNvSpPr txBox="1">
                <a:spLocks noChangeArrowheads="1"/>
              </p:cNvSpPr>
              <p:nvPr/>
            </p:nvSpPr>
            <p:spPr bwMode="auto">
              <a:xfrm>
                <a:off x="3193202" y="5124629"/>
                <a:ext cx="720000" cy="318924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square" lIns="36000" tIns="36000" rIns="36000" bIns="36000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Kostenart: 470000</a:t>
                </a:r>
              </a:p>
            </p:txBody>
          </p:sp>
          <p:sp>
            <p:nvSpPr>
              <p:cNvPr id="75" name="Text Box 18"/>
              <p:cNvSpPr txBox="1">
                <a:spLocks noChangeArrowheads="1"/>
              </p:cNvSpPr>
              <p:nvPr/>
            </p:nvSpPr>
            <p:spPr bwMode="auto">
              <a:xfrm>
                <a:off x="4006342" y="5124629"/>
                <a:ext cx="720000" cy="331526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square" lIns="36000" tIns="36000" rIns="36000" bIns="36000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Kostenart: 616000 (Allg.)</a:t>
                </a:r>
              </a:p>
            </p:txBody>
          </p:sp>
          <p:sp>
            <p:nvSpPr>
              <p:cNvPr id="76" name="Text Box 18"/>
              <p:cNvSpPr txBox="1">
                <a:spLocks noChangeArrowheads="1"/>
              </p:cNvSpPr>
              <p:nvPr/>
            </p:nvSpPr>
            <p:spPr bwMode="auto">
              <a:xfrm>
                <a:off x="3901548" y="5487258"/>
                <a:ext cx="929589" cy="331526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square" lIns="36000" tIns="36000" rIns="36000" bIns="36000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Kostenart:</a:t>
                </a:r>
                <a:br>
                  <a:rPr lang="de-DE" sz="800" dirty="0">
                    <a:solidFill>
                      <a:srgbClr val="404040"/>
                    </a:solidFill>
                    <a:latin typeface="+mj-lt"/>
                  </a:rPr>
                </a:b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617000 (Energie)</a:t>
                </a:r>
              </a:p>
            </p:txBody>
          </p:sp>
          <p:sp>
            <p:nvSpPr>
              <p:cNvPr id="80" name="AutoShape 26"/>
              <p:cNvSpPr>
                <a:spLocks/>
              </p:cNvSpPr>
              <p:nvPr/>
            </p:nvSpPr>
            <p:spPr bwMode="auto">
              <a:xfrm rot="5400000">
                <a:off x="3058714" y="4765437"/>
                <a:ext cx="152400" cy="1535649"/>
              </a:xfrm>
              <a:prstGeom prst="rightBrace">
                <a:avLst>
                  <a:gd name="adj1" fmla="val 35606"/>
                  <a:gd name="adj2" fmla="val 50000"/>
                </a:avLst>
              </a:prstGeom>
              <a:noFill/>
              <a:ln w="9525">
                <a:solidFill>
                  <a:srgbClr val="40404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de-DE">
                  <a:solidFill>
                    <a:srgbClr val="404040"/>
                  </a:solidFill>
                </a:endParaRPr>
              </a:p>
            </p:txBody>
          </p:sp>
          <p:sp>
            <p:nvSpPr>
              <p:cNvPr id="81" name="Text Box 18"/>
              <p:cNvSpPr txBox="1">
                <a:spLocks noChangeArrowheads="1"/>
              </p:cNvSpPr>
              <p:nvPr/>
            </p:nvSpPr>
            <p:spPr bwMode="auto">
              <a:xfrm>
                <a:off x="2636965" y="5622970"/>
                <a:ext cx="1001633" cy="195814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square" lIns="36000" tIns="36000" rIns="36000" bIns="36000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b="1" dirty="0">
                    <a:solidFill>
                      <a:srgbClr val="404040"/>
                    </a:solidFill>
                    <a:latin typeface="+mj-lt"/>
                  </a:rPr>
                  <a:t>Primäre Kosten</a:t>
                </a:r>
              </a:p>
            </p:txBody>
          </p:sp>
          <p:sp>
            <p:nvSpPr>
              <p:cNvPr id="82" name="Text Box 18"/>
              <p:cNvSpPr txBox="1">
                <a:spLocks noChangeArrowheads="1"/>
              </p:cNvSpPr>
              <p:nvPr/>
            </p:nvSpPr>
            <p:spPr bwMode="auto">
              <a:xfrm>
                <a:off x="4850575" y="5128045"/>
                <a:ext cx="740595" cy="318924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square" lIns="36000" tIns="36000" rIns="36000" bIns="36000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b="1" dirty="0">
                    <a:solidFill>
                      <a:srgbClr val="404040"/>
                    </a:solidFill>
                    <a:latin typeface="+mj-lt"/>
                  </a:rPr>
                  <a:t>Produkt-</a:t>
                </a:r>
                <a:br>
                  <a:rPr lang="de-DE" sz="800" b="1" dirty="0">
                    <a:solidFill>
                      <a:srgbClr val="404040"/>
                    </a:solidFill>
                    <a:latin typeface="+mj-lt"/>
                  </a:rPr>
                </a:br>
                <a:r>
                  <a:rPr lang="de-DE" sz="800" b="1" dirty="0" err="1">
                    <a:solidFill>
                      <a:srgbClr val="404040"/>
                    </a:solidFill>
                    <a:latin typeface="+mj-lt"/>
                  </a:rPr>
                  <a:t>hierarchie</a:t>
                </a:r>
                <a:endParaRPr lang="de-DE" sz="800" b="1" dirty="0">
                  <a:solidFill>
                    <a:srgbClr val="404040"/>
                  </a:solidFill>
                  <a:latin typeface="+mj-lt"/>
                </a:endParaRPr>
              </a:p>
            </p:txBody>
          </p:sp>
          <p:cxnSp>
            <p:nvCxnSpPr>
              <p:cNvPr id="7" name="Gerader Verbinder 6"/>
              <p:cNvCxnSpPr>
                <a:stCxn id="67" idx="2"/>
                <a:endCxn id="69" idx="0"/>
              </p:cNvCxnSpPr>
              <p:nvPr/>
            </p:nvCxnSpPr>
            <p:spPr>
              <a:xfrm flipH="1">
                <a:off x="2733576" y="4638330"/>
                <a:ext cx="816383" cy="131197"/>
              </a:xfrm>
              <a:prstGeom prst="line">
                <a:avLst/>
              </a:prstGeom>
              <a:ln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Gerader Verbinder 8"/>
              <p:cNvCxnSpPr>
                <a:stCxn id="67" idx="2"/>
                <a:endCxn id="70" idx="0"/>
              </p:cNvCxnSpPr>
              <p:nvPr/>
            </p:nvCxnSpPr>
            <p:spPr>
              <a:xfrm>
                <a:off x="3549959" y="4638330"/>
                <a:ext cx="0" cy="131197"/>
              </a:xfrm>
              <a:prstGeom prst="line">
                <a:avLst/>
              </a:prstGeom>
              <a:ln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Gerader Verbinder 10"/>
              <p:cNvCxnSpPr>
                <a:stCxn id="67" idx="2"/>
                <a:endCxn id="71" idx="0"/>
              </p:cNvCxnSpPr>
              <p:nvPr/>
            </p:nvCxnSpPr>
            <p:spPr>
              <a:xfrm>
                <a:off x="3549959" y="4638330"/>
                <a:ext cx="816383" cy="131197"/>
              </a:xfrm>
              <a:prstGeom prst="line">
                <a:avLst/>
              </a:prstGeom>
              <a:ln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5" name="Rectangle 3"/>
            <p:cNvSpPr txBox="1">
              <a:spLocks noChangeArrowheads="1"/>
            </p:cNvSpPr>
            <p:nvPr/>
          </p:nvSpPr>
          <p:spPr bwMode="auto">
            <a:xfrm>
              <a:off x="273715" y="4961811"/>
              <a:ext cx="2146297" cy="9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2075" tIns="46038" rIns="92075" bIns="46038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6213" indent="-176213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363" indent="-184150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8163" indent="-177800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14375" indent="-176213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lvl="0" indent="-285750" eaLnBrk="1" hangingPunct="1">
                <a:lnSpc>
                  <a:spcPct val="100000"/>
                </a:lnSpc>
                <a:spcBef>
                  <a:spcPts val="1200"/>
                </a:spcBef>
                <a:buClr>
                  <a:srgbClr val="404040"/>
                </a:buClr>
                <a:buFont typeface="Wingdings" panose="05000000000000000000" pitchFamily="2" charset="2"/>
                <a:buChar char="w"/>
              </a:pPr>
              <a:r>
                <a:rPr lang="de-DE" sz="1200" dirty="0">
                  <a:solidFill>
                    <a:srgbClr val="404040"/>
                  </a:solidFill>
                  <a:latin typeface="Arial" charset="0"/>
                  <a:cs typeface="Arial" charset="0"/>
                </a:rPr>
                <a:t>Umlagezyklus 3:</a:t>
              </a:r>
              <a:br>
                <a:rPr lang="de-DE" sz="1200" dirty="0">
                  <a:solidFill>
                    <a:srgbClr val="404040"/>
                  </a:solidFill>
                  <a:latin typeface="Arial" charset="0"/>
                  <a:cs typeface="Arial" charset="0"/>
                </a:rPr>
              </a:br>
              <a:r>
                <a:rPr lang="de-DE" sz="1200" b="1" dirty="0">
                  <a:solidFill>
                    <a:srgbClr val="404040"/>
                  </a:solidFill>
                  <a:latin typeface="Arial" charset="0"/>
                  <a:cs typeface="Arial" charset="0"/>
                </a:rPr>
                <a:t>Unternehmens-FK</a:t>
              </a:r>
            </a:p>
          </p:txBody>
        </p:sp>
        <p:sp>
          <p:nvSpPr>
            <p:cNvPr id="25" name="Rectangle 3"/>
            <p:cNvSpPr txBox="1">
              <a:spLocks noChangeArrowheads="1"/>
            </p:cNvSpPr>
            <p:nvPr/>
          </p:nvSpPr>
          <p:spPr bwMode="auto">
            <a:xfrm>
              <a:off x="263528" y="2713818"/>
              <a:ext cx="2146297" cy="9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2075" tIns="46038" rIns="92075" bIns="46038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6213" indent="-176213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363" indent="-184150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8163" indent="-177800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14375" indent="-176213" algn="l" rtl="0" eaLnBrk="0" fontAlgn="base" hangingPunct="0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lvl="0" indent="-285750" eaLnBrk="1" hangingPunct="1">
                <a:lnSpc>
                  <a:spcPct val="100000"/>
                </a:lnSpc>
                <a:spcBef>
                  <a:spcPts val="1200"/>
                </a:spcBef>
                <a:buClr>
                  <a:srgbClr val="404040"/>
                </a:buClr>
                <a:buFont typeface="Wingdings" panose="05000000000000000000" pitchFamily="2" charset="2"/>
                <a:buChar char="w"/>
              </a:pPr>
              <a:r>
                <a:rPr lang="de-DE" sz="1200" dirty="0">
                  <a:solidFill>
                    <a:srgbClr val="404040"/>
                  </a:solidFill>
                  <a:latin typeface="Arial" charset="0"/>
                  <a:cs typeface="Arial" charset="0"/>
                </a:rPr>
                <a:t>Umlagezyklus 1:</a:t>
              </a:r>
              <a:br>
                <a:rPr lang="de-DE" sz="1200" dirty="0">
                  <a:solidFill>
                    <a:srgbClr val="404040"/>
                  </a:solidFill>
                  <a:latin typeface="Arial" charset="0"/>
                  <a:cs typeface="Arial" charset="0"/>
                </a:rPr>
              </a:br>
              <a:r>
                <a:rPr lang="de-DE" sz="1200" b="1" dirty="0">
                  <a:solidFill>
                    <a:srgbClr val="404040"/>
                  </a:solidFill>
                  <a:latin typeface="Arial" charset="0"/>
                  <a:cs typeface="Arial" charset="0"/>
                </a:rPr>
                <a:t>Produkt-FK</a:t>
              </a:r>
            </a:p>
          </p:txBody>
        </p:sp>
        <p:grpSp>
          <p:nvGrpSpPr>
            <p:cNvPr id="98" name="Gruppieren 97"/>
            <p:cNvGrpSpPr/>
            <p:nvPr/>
          </p:nvGrpSpPr>
          <p:grpSpPr>
            <a:xfrm>
              <a:off x="2161349" y="2744351"/>
              <a:ext cx="2431508" cy="838935"/>
              <a:chOff x="2367089" y="2572907"/>
              <a:chExt cx="2431508" cy="838935"/>
            </a:xfrm>
          </p:grpSpPr>
          <p:sp>
            <p:nvSpPr>
              <p:cNvPr id="21" name="Rechteck 20"/>
              <p:cNvSpPr/>
              <p:nvPr/>
            </p:nvSpPr>
            <p:spPr>
              <a:xfrm>
                <a:off x="3475638" y="2884973"/>
                <a:ext cx="98618" cy="661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9" name="Text Box 18"/>
              <p:cNvSpPr txBox="1">
                <a:spLocks noChangeArrowheads="1"/>
              </p:cNvSpPr>
              <p:nvPr/>
            </p:nvSpPr>
            <p:spPr bwMode="auto">
              <a:xfrm>
                <a:off x="3000894" y="2943780"/>
                <a:ext cx="540000" cy="195814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  <a:miter lim="800000"/>
                <a:headEnd/>
                <a:tailEnd/>
              </a:ln>
              <a:effectLst/>
            </p:spPr>
            <p:txBody>
              <a:bodyPr wrap="square" lIns="36000" tIns="36000" rIns="36000" bIns="36000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dirty="0" err="1">
                    <a:solidFill>
                      <a:srgbClr val="404040"/>
                    </a:solidFill>
                    <a:latin typeface="+mj-lt"/>
                  </a:rPr>
                  <a:t>Fräserei</a:t>
                </a:r>
                <a:endParaRPr lang="de-DE" sz="800" dirty="0">
                  <a:solidFill>
                    <a:srgbClr val="404040"/>
                  </a:solidFill>
                  <a:latin typeface="+mj-lt"/>
                </a:endParaRPr>
              </a:p>
            </p:txBody>
          </p:sp>
          <p:sp>
            <p:nvSpPr>
              <p:cNvPr id="50" name="Text Box 18"/>
              <p:cNvSpPr txBox="1">
                <a:spLocks noChangeArrowheads="1"/>
              </p:cNvSpPr>
              <p:nvPr/>
            </p:nvSpPr>
            <p:spPr bwMode="auto">
              <a:xfrm>
                <a:off x="3000894" y="2696531"/>
                <a:ext cx="540000" cy="195814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  <a:miter lim="800000"/>
                <a:headEnd/>
                <a:tailEnd/>
              </a:ln>
              <a:effectLst/>
            </p:spPr>
            <p:txBody>
              <a:bodyPr wrap="square" lIns="36000" tIns="36000" rIns="36000" bIns="36000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Brennerei</a:t>
                </a:r>
              </a:p>
            </p:txBody>
          </p:sp>
          <p:sp>
            <p:nvSpPr>
              <p:cNvPr id="36" name="AutoShape 26"/>
              <p:cNvSpPr>
                <a:spLocks/>
              </p:cNvSpPr>
              <p:nvPr/>
            </p:nvSpPr>
            <p:spPr bwMode="auto">
              <a:xfrm>
                <a:off x="4079441" y="2646442"/>
                <a:ext cx="107156" cy="550044"/>
              </a:xfrm>
              <a:prstGeom prst="rightBrace">
                <a:avLst>
                  <a:gd name="adj1" fmla="val 35606"/>
                  <a:gd name="adj2" fmla="val 50000"/>
                </a:avLst>
              </a:prstGeom>
              <a:noFill/>
              <a:ln w="9525">
                <a:solidFill>
                  <a:srgbClr val="40404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>
                  <a:solidFill>
                    <a:srgbClr val="404040"/>
                  </a:solidFill>
                </a:endParaRPr>
              </a:p>
            </p:txBody>
          </p:sp>
          <p:sp>
            <p:nvSpPr>
              <p:cNvPr id="41" name="Text Box 18"/>
              <p:cNvSpPr txBox="1">
                <a:spLocks noChangeArrowheads="1"/>
              </p:cNvSpPr>
              <p:nvPr/>
            </p:nvSpPr>
            <p:spPr bwMode="auto">
              <a:xfrm>
                <a:off x="3633158" y="2572907"/>
                <a:ext cx="396000" cy="195814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  <a:miter lim="800000"/>
                <a:headEnd/>
                <a:tailEnd/>
              </a:ln>
              <a:effectLst/>
            </p:spPr>
            <p:txBody>
              <a:bodyPr wrap="square" lIns="36000" tIns="36000" rIns="36000" bIns="36000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AXX 1</a:t>
                </a:r>
              </a:p>
            </p:txBody>
          </p:sp>
          <p:sp>
            <p:nvSpPr>
              <p:cNvPr id="42" name="Text Box 18"/>
              <p:cNvSpPr txBox="1">
                <a:spLocks noChangeArrowheads="1"/>
              </p:cNvSpPr>
              <p:nvPr/>
            </p:nvSpPr>
            <p:spPr bwMode="auto">
              <a:xfrm>
                <a:off x="3633158" y="3067405"/>
                <a:ext cx="396000" cy="195814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  <a:miter lim="800000"/>
                <a:headEnd/>
                <a:tailEnd/>
              </a:ln>
              <a:effectLst/>
            </p:spPr>
            <p:txBody>
              <a:bodyPr wrap="square" lIns="36000" tIns="36000" rIns="36000" bIns="36000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CXX 3</a:t>
                </a:r>
              </a:p>
            </p:txBody>
          </p:sp>
          <p:sp>
            <p:nvSpPr>
              <p:cNvPr id="43" name="Text Box 18"/>
              <p:cNvSpPr txBox="1">
                <a:spLocks noChangeArrowheads="1"/>
              </p:cNvSpPr>
              <p:nvPr/>
            </p:nvSpPr>
            <p:spPr bwMode="auto">
              <a:xfrm>
                <a:off x="3633158" y="2820156"/>
                <a:ext cx="396000" cy="195814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  <a:miter lim="800000"/>
                <a:headEnd/>
                <a:tailEnd/>
              </a:ln>
              <a:effectLst/>
            </p:spPr>
            <p:txBody>
              <a:bodyPr wrap="square" lIns="36000" tIns="36000" rIns="36000" bIns="36000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BXX 2</a:t>
                </a:r>
              </a:p>
            </p:txBody>
          </p:sp>
          <p:sp>
            <p:nvSpPr>
              <p:cNvPr id="38" name="Text Box 18"/>
              <p:cNvSpPr txBox="1">
                <a:spLocks noChangeArrowheads="1"/>
              </p:cNvSpPr>
              <p:nvPr/>
            </p:nvSpPr>
            <p:spPr bwMode="auto">
              <a:xfrm>
                <a:off x="4186597" y="2859167"/>
                <a:ext cx="612000" cy="123111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square" lIns="36000" tIns="0" rIns="36000" bIns="0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50.000 €</a:t>
                </a:r>
              </a:p>
            </p:txBody>
          </p:sp>
          <p:sp>
            <p:nvSpPr>
              <p:cNvPr id="39" name="Pfeil nach unten 38"/>
              <p:cNvSpPr>
                <a:spLocks noChangeAspect="1"/>
              </p:cNvSpPr>
              <p:nvPr/>
            </p:nvSpPr>
            <p:spPr>
              <a:xfrm>
                <a:off x="4428029" y="2982586"/>
                <a:ext cx="105991" cy="182726"/>
              </a:xfrm>
              <a:prstGeom prst="downArrow">
                <a:avLst/>
              </a:prstGeom>
              <a:noFill/>
              <a:ln w="9525">
                <a:solidFill>
                  <a:srgbClr val="404040"/>
                </a:solidFill>
              </a:ln>
              <a:effectLst>
                <a:reflection stA="50000" endPos="12000" dist="12700" dir="5400000" sy="-100000" algn="bl" rotWithShape="0"/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404040"/>
                  </a:solidFill>
                </a:endParaRPr>
              </a:p>
            </p:txBody>
          </p:sp>
          <p:sp>
            <p:nvSpPr>
              <p:cNvPr id="40" name="Text Box 18"/>
              <p:cNvSpPr txBox="1">
                <a:spLocks noChangeArrowheads="1"/>
              </p:cNvSpPr>
              <p:nvPr/>
            </p:nvSpPr>
            <p:spPr bwMode="auto">
              <a:xfrm>
                <a:off x="4178400" y="3165621"/>
                <a:ext cx="612000" cy="246221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square" lIns="36000" tIns="0" rIns="36000" bIns="0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Kostenart</a:t>
                </a:r>
                <a:br>
                  <a:rPr lang="de-DE" sz="800" dirty="0">
                    <a:solidFill>
                      <a:srgbClr val="404040"/>
                    </a:solidFill>
                    <a:latin typeface="+mj-lt"/>
                  </a:rPr>
                </a:b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430000</a:t>
                </a:r>
              </a:p>
            </p:txBody>
          </p:sp>
          <p:sp>
            <p:nvSpPr>
              <p:cNvPr id="86" name="Text Box 18"/>
              <p:cNvSpPr txBox="1">
                <a:spLocks noChangeArrowheads="1"/>
              </p:cNvSpPr>
              <p:nvPr/>
            </p:nvSpPr>
            <p:spPr bwMode="auto">
              <a:xfrm>
                <a:off x="2367089" y="2820156"/>
                <a:ext cx="527361" cy="195814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  <a:miter lim="800000"/>
                <a:headEnd/>
                <a:tailEnd/>
              </a:ln>
              <a:effectLst/>
            </p:spPr>
            <p:txBody>
              <a:bodyPr wrap="square" lIns="36000" tIns="36000" rIns="36000" bIns="36000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800" dirty="0">
                    <a:solidFill>
                      <a:srgbClr val="404040"/>
                    </a:solidFill>
                    <a:latin typeface="+mj-lt"/>
                  </a:rPr>
                  <a:t>Gehälter</a:t>
                </a:r>
              </a:p>
            </p:txBody>
          </p:sp>
          <p:cxnSp>
            <p:nvCxnSpPr>
              <p:cNvPr id="16" name="Gerader Verbinder 15"/>
              <p:cNvCxnSpPr>
                <a:stCxn id="86" idx="3"/>
                <a:endCxn id="50" idx="1"/>
              </p:cNvCxnSpPr>
              <p:nvPr/>
            </p:nvCxnSpPr>
            <p:spPr>
              <a:xfrm flipV="1">
                <a:off x="2894450" y="2794438"/>
                <a:ext cx="106444" cy="123625"/>
              </a:xfrm>
              <a:prstGeom prst="line">
                <a:avLst/>
              </a:prstGeom>
              <a:ln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r Verbinder 17"/>
              <p:cNvCxnSpPr>
                <a:stCxn id="86" idx="3"/>
                <a:endCxn id="49" idx="1"/>
              </p:cNvCxnSpPr>
              <p:nvPr/>
            </p:nvCxnSpPr>
            <p:spPr>
              <a:xfrm>
                <a:off x="2894450" y="2918063"/>
                <a:ext cx="106444" cy="123624"/>
              </a:xfrm>
              <a:prstGeom prst="line">
                <a:avLst/>
              </a:prstGeom>
              <a:ln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r Verbinder 19"/>
              <p:cNvCxnSpPr>
                <a:stCxn id="21" idx="3"/>
                <a:endCxn id="41" idx="1"/>
              </p:cNvCxnSpPr>
              <p:nvPr/>
            </p:nvCxnSpPr>
            <p:spPr>
              <a:xfrm flipV="1">
                <a:off x="3574256" y="2670814"/>
                <a:ext cx="58902" cy="247249"/>
              </a:xfrm>
              <a:prstGeom prst="line">
                <a:avLst/>
              </a:prstGeom>
              <a:ln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Gerader Verbinder 88"/>
              <p:cNvCxnSpPr>
                <a:stCxn id="43" idx="1"/>
                <a:endCxn id="21" idx="3"/>
              </p:cNvCxnSpPr>
              <p:nvPr/>
            </p:nvCxnSpPr>
            <p:spPr>
              <a:xfrm flipH="1">
                <a:off x="3574256" y="2918063"/>
                <a:ext cx="58902" cy="0"/>
              </a:xfrm>
              <a:prstGeom prst="line">
                <a:avLst/>
              </a:prstGeom>
              <a:ln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Gerader Verbinder 90"/>
              <p:cNvCxnSpPr>
                <a:stCxn id="42" idx="1"/>
                <a:endCxn id="21" idx="3"/>
              </p:cNvCxnSpPr>
              <p:nvPr/>
            </p:nvCxnSpPr>
            <p:spPr>
              <a:xfrm flipH="1" flipV="1">
                <a:off x="3574256" y="2918063"/>
                <a:ext cx="58902" cy="247249"/>
              </a:xfrm>
              <a:prstGeom prst="line">
                <a:avLst/>
              </a:prstGeom>
              <a:ln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5" name="Gerader Verbinder 104"/>
            <p:cNvCxnSpPr/>
            <p:nvPr/>
          </p:nvCxnSpPr>
          <p:spPr>
            <a:xfrm>
              <a:off x="0" y="2615753"/>
              <a:ext cx="5400000" cy="0"/>
            </a:xfrm>
            <a:prstGeom prst="line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Gerader Verbinder 111"/>
            <p:cNvCxnSpPr/>
            <p:nvPr/>
          </p:nvCxnSpPr>
          <p:spPr>
            <a:xfrm>
              <a:off x="0" y="3666283"/>
              <a:ext cx="5400000" cy="0"/>
            </a:xfrm>
            <a:prstGeom prst="line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Gerader Verbinder 113"/>
            <p:cNvCxnSpPr/>
            <p:nvPr/>
          </p:nvCxnSpPr>
          <p:spPr>
            <a:xfrm>
              <a:off x="0" y="4671212"/>
              <a:ext cx="5400000" cy="0"/>
            </a:xfrm>
            <a:prstGeom prst="line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Gerader Verbinder 114"/>
            <p:cNvCxnSpPr/>
            <p:nvPr/>
          </p:nvCxnSpPr>
          <p:spPr>
            <a:xfrm>
              <a:off x="0" y="6202832"/>
              <a:ext cx="5400000" cy="0"/>
            </a:xfrm>
            <a:prstGeom prst="line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Gerader Verbinder 131"/>
            <p:cNvCxnSpPr/>
            <p:nvPr/>
          </p:nvCxnSpPr>
          <p:spPr>
            <a:xfrm flipV="1">
              <a:off x="5385430" y="5447673"/>
              <a:ext cx="362908" cy="755159"/>
            </a:xfrm>
            <a:prstGeom prst="line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Gerader Verbinder 135"/>
            <p:cNvCxnSpPr/>
            <p:nvPr/>
          </p:nvCxnSpPr>
          <p:spPr>
            <a:xfrm>
              <a:off x="5406926" y="4671212"/>
              <a:ext cx="376943" cy="379476"/>
            </a:xfrm>
            <a:prstGeom prst="line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Gerader Verbinder 136"/>
            <p:cNvCxnSpPr/>
            <p:nvPr/>
          </p:nvCxnSpPr>
          <p:spPr>
            <a:xfrm>
              <a:off x="5406926" y="3666283"/>
              <a:ext cx="376943" cy="1004929"/>
            </a:xfrm>
            <a:prstGeom prst="line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Gerader Verbinder 141"/>
            <p:cNvCxnSpPr>
              <a:endCxn id="27" idx="1"/>
            </p:cNvCxnSpPr>
            <p:nvPr/>
          </p:nvCxnSpPr>
          <p:spPr>
            <a:xfrm>
              <a:off x="5406926" y="2615523"/>
              <a:ext cx="376943" cy="1592567"/>
            </a:xfrm>
            <a:prstGeom prst="line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9" name="Textfeld 148"/>
          <p:cNvSpPr txBox="1"/>
          <p:nvPr/>
        </p:nvSpPr>
        <p:spPr>
          <a:xfrm>
            <a:off x="6219825" y="6431233"/>
            <a:ext cx="156686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de-DE" sz="900" dirty="0">
                <a:latin typeface="+mn-lt"/>
              </a:rPr>
              <a:t>Friedl/Pedell (2017), S. 166 ff.</a:t>
            </a:r>
          </a:p>
        </p:txBody>
      </p:sp>
      <p:grpSp>
        <p:nvGrpSpPr>
          <p:cNvPr id="77" name="Gruppieren 76"/>
          <p:cNvGrpSpPr/>
          <p:nvPr/>
        </p:nvGrpSpPr>
        <p:grpSpPr>
          <a:xfrm>
            <a:off x="6880600" y="245092"/>
            <a:ext cx="916359" cy="383360"/>
            <a:chOff x="6880600" y="245092"/>
            <a:chExt cx="916359" cy="383360"/>
          </a:xfrm>
        </p:grpSpPr>
        <p:sp>
          <p:nvSpPr>
            <p:cNvPr id="78" name="Rechteck 77"/>
            <p:cNvSpPr/>
            <p:nvPr/>
          </p:nvSpPr>
          <p:spPr>
            <a:xfrm>
              <a:off x="7497800" y="245092"/>
              <a:ext cx="299159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9" name="Rechteck 78"/>
            <p:cNvSpPr/>
            <p:nvPr/>
          </p:nvSpPr>
          <p:spPr>
            <a:xfrm>
              <a:off x="6880600" y="245092"/>
              <a:ext cx="617200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83" name="Grafik 82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93957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ichtungspfeil 53"/>
          <p:cNvSpPr/>
          <p:nvPr/>
        </p:nvSpPr>
        <p:spPr>
          <a:xfrm>
            <a:off x="663151" y="1956419"/>
            <a:ext cx="2564288" cy="457200"/>
          </a:xfrm>
          <a:prstGeom prst="homePlate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Berichtsstruktur </a:t>
            </a:r>
          </a:p>
          <a:p>
            <a:pPr algn="ctr"/>
            <a:r>
              <a:rPr lang="de-DE" sz="1100" dirty="0">
                <a:solidFill>
                  <a:srgbClr val="404040"/>
                </a:solidFill>
              </a:rPr>
              <a:t>definieren</a:t>
            </a:r>
          </a:p>
        </p:txBody>
      </p:sp>
      <p:sp>
        <p:nvSpPr>
          <p:cNvPr id="55" name="Eingekerbter Richtungspfeil 11"/>
          <p:cNvSpPr/>
          <p:nvPr/>
        </p:nvSpPr>
        <p:spPr>
          <a:xfrm>
            <a:off x="3332834" y="1956419"/>
            <a:ext cx="2564288" cy="457200"/>
          </a:xfrm>
          <a:prstGeom prst="chevron">
            <a:avLst/>
          </a:prstGeom>
          <a:solidFill>
            <a:schemeClr val="bg2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404040"/>
                </a:solidFill>
              </a:rPr>
              <a:t>Erlöse </a:t>
            </a:r>
          </a:p>
          <a:p>
            <a:pPr algn="ctr"/>
            <a:r>
              <a:rPr lang="de-DE" sz="1100" dirty="0">
                <a:solidFill>
                  <a:srgbClr val="404040"/>
                </a:solidFill>
              </a:rPr>
              <a:t>buchen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58775" y="742496"/>
            <a:ext cx="7426800" cy="295200"/>
          </a:xfrm>
          <a:effectLst/>
        </p:spPr>
        <p:txBody>
          <a:bodyPr/>
          <a:lstStyle/>
          <a:p>
            <a:r>
              <a:rPr lang="de-DE" dirty="0"/>
              <a:t>Periodenerfolgsrechnung: Ermittlung des Periodenerfolgs durch Kombination der Kostenträgerzeit- und der Erlösrechnung – Elemente der Ergebnisberichte</a:t>
            </a:r>
            <a:endParaRPr lang="de-DE" baseline="30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58775" y="360193"/>
            <a:ext cx="7427913" cy="360000"/>
          </a:xfrm>
          <a:effectLst/>
        </p:spPr>
        <p:txBody>
          <a:bodyPr/>
          <a:lstStyle/>
          <a:p>
            <a:r>
              <a:rPr lang="de-DE" dirty="0"/>
              <a:t>3. Fallstudie und Umsetzung in SAP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5570447" y="245092"/>
            <a:ext cx="1152525" cy="352425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SAP</a:t>
            </a:r>
          </a:p>
        </p:txBody>
      </p:sp>
      <p:sp>
        <p:nvSpPr>
          <p:cNvPr id="68" name="Eingekerbter Richtungspfeil 11"/>
          <p:cNvSpPr/>
          <p:nvPr/>
        </p:nvSpPr>
        <p:spPr>
          <a:xfrm>
            <a:off x="6002516" y="1956419"/>
            <a:ext cx="2564288" cy="457200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/>
              <a:t>Fixkosten in Ergebnisrechnung</a:t>
            </a:r>
          </a:p>
          <a:p>
            <a:pPr algn="ctr"/>
            <a:r>
              <a:rPr lang="de-DE" sz="1100" dirty="0"/>
              <a:t>buchen</a:t>
            </a:r>
          </a:p>
        </p:txBody>
      </p:sp>
      <p:sp>
        <p:nvSpPr>
          <p:cNvPr id="58" name="Ellipse 57"/>
          <p:cNvSpPr/>
          <p:nvPr/>
        </p:nvSpPr>
        <p:spPr>
          <a:xfrm>
            <a:off x="577197" y="1789228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1</a:t>
            </a:r>
          </a:p>
        </p:txBody>
      </p:sp>
      <p:sp>
        <p:nvSpPr>
          <p:cNvPr id="59" name="Ellipse 58"/>
          <p:cNvSpPr/>
          <p:nvPr/>
        </p:nvSpPr>
        <p:spPr>
          <a:xfrm>
            <a:off x="3269428" y="1789228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2</a:t>
            </a:r>
          </a:p>
        </p:txBody>
      </p:sp>
      <p:sp>
        <p:nvSpPr>
          <p:cNvPr id="61" name="Ellipse 60"/>
          <p:cNvSpPr/>
          <p:nvPr/>
        </p:nvSpPr>
        <p:spPr>
          <a:xfrm>
            <a:off x="5961658" y="1789228"/>
            <a:ext cx="216000" cy="21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404040"/>
                </a:solidFill>
              </a:rPr>
              <a:t>3</a:t>
            </a: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263527" y="2613233"/>
            <a:ext cx="4641847" cy="3194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</a:pPr>
            <a:r>
              <a:rPr lang="de-DE" sz="1200" b="1" dirty="0">
                <a:solidFill>
                  <a:srgbClr val="404040"/>
                </a:solidFill>
                <a:latin typeface="Arial" charset="0"/>
                <a:cs typeface="Arial" charset="0"/>
              </a:rPr>
              <a:t>Für die Umlagezyklen sind Segmente erforderlich, die folgende Aufgaben benötigen: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Name des Segments (z.B. Produktfixkosten)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 err="1">
                <a:solidFill>
                  <a:srgbClr val="404040"/>
                </a:solidFill>
                <a:latin typeface="Arial" charset="0"/>
                <a:cs typeface="Arial" charset="0"/>
              </a:rPr>
              <a:t>Wertfeld</a:t>
            </a: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 der Ergebnisrechnung, in das die Fixkosten verrechnet werden sollen (z.B. </a:t>
            </a:r>
            <a:r>
              <a:rPr lang="de-DE" sz="1200" dirty="0" err="1">
                <a:solidFill>
                  <a:srgbClr val="404040"/>
                </a:solidFill>
                <a:latin typeface="Arial" charset="0"/>
                <a:cs typeface="Arial" charset="0"/>
              </a:rPr>
              <a:t>Wertfeld</a:t>
            </a: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 für Produktfixkosten)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Verrechnungskostenart (heißt beim Umlagezyklus Umlagekostenart)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Sender: sendende (End-)Kostenstelle und Kostenart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Empfänger: Produkt, Produktgruppe, Produkthierarchie u.a.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Verteilungsregel: feste Anteile, feste Prozentsätze u.a.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1200"/>
              </a:spcBef>
              <a:buClr>
                <a:srgbClr val="404040"/>
              </a:buClr>
              <a:buFont typeface="Wingdings" panose="05000000000000000000" pitchFamily="2" charset="2"/>
              <a:buChar char="w"/>
            </a:pPr>
            <a:r>
              <a:rPr lang="de-DE" sz="1200" dirty="0">
                <a:solidFill>
                  <a:srgbClr val="404040"/>
                </a:solidFill>
                <a:latin typeface="Arial" charset="0"/>
                <a:cs typeface="Arial" charset="0"/>
              </a:rPr>
              <a:t>Konkrete Anteile (z.B. 1 : 1 : 3; 20% : 20% : 60%)</a:t>
            </a:r>
          </a:p>
        </p:txBody>
      </p:sp>
      <p:cxnSp>
        <p:nvCxnSpPr>
          <p:cNvPr id="22" name="Gerader Verbinder 21"/>
          <p:cNvCxnSpPr/>
          <p:nvPr/>
        </p:nvCxnSpPr>
        <p:spPr>
          <a:xfrm>
            <a:off x="0" y="2512156"/>
            <a:ext cx="9144000" cy="0"/>
          </a:xfrm>
          <a:prstGeom prst="line">
            <a:avLst/>
          </a:prstGeom>
          <a:ln w="127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uppieren 84"/>
          <p:cNvGrpSpPr/>
          <p:nvPr/>
        </p:nvGrpSpPr>
        <p:grpSpPr>
          <a:xfrm>
            <a:off x="5278742" y="2641675"/>
            <a:ext cx="3682377" cy="3137912"/>
            <a:chOff x="5278742" y="2672659"/>
            <a:chExt cx="3682377" cy="3137912"/>
          </a:xfrm>
          <a:effectLst/>
        </p:grpSpPr>
        <p:sp>
          <p:nvSpPr>
            <p:cNvPr id="27" name="Text Box 18"/>
            <p:cNvSpPr txBox="1">
              <a:spLocks noChangeArrowheads="1"/>
            </p:cNvSpPr>
            <p:nvPr/>
          </p:nvSpPr>
          <p:spPr bwMode="auto">
            <a:xfrm>
              <a:off x="5973119" y="2672659"/>
              <a:ext cx="2520000" cy="2265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04040"/>
              </a:solidFill>
              <a:miter lim="800000"/>
              <a:headEnd/>
              <a:tailEnd/>
            </a:ln>
            <a:effectLst/>
          </p:spPr>
          <p:txBody>
            <a:bodyPr wrap="square" lIns="36000" tIns="36000" rIns="36000" bIns="36000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sz="1000" dirty="0">
                  <a:solidFill>
                    <a:srgbClr val="404040"/>
                  </a:solidFill>
                  <a:latin typeface="+mj-lt"/>
                </a:rPr>
                <a:t>Umlagezyklus</a:t>
              </a:r>
            </a:p>
          </p:txBody>
        </p:sp>
        <p:sp>
          <p:nvSpPr>
            <p:cNvPr id="28" name="Text Box 18"/>
            <p:cNvSpPr txBox="1">
              <a:spLocks noChangeArrowheads="1"/>
            </p:cNvSpPr>
            <p:nvPr/>
          </p:nvSpPr>
          <p:spPr bwMode="auto">
            <a:xfrm>
              <a:off x="6765119" y="3036204"/>
              <a:ext cx="936000" cy="2265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04040"/>
              </a:solidFill>
              <a:miter lim="800000"/>
              <a:headEnd/>
              <a:tailEnd/>
            </a:ln>
            <a:effectLst/>
          </p:spPr>
          <p:txBody>
            <a:bodyPr wrap="square" lIns="36000" tIns="36000" rIns="36000" bIns="36000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sz="1000" dirty="0">
                  <a:solidFill>
                    <a:srgbClr val="404040"/>
                  </a:solidFill>
                  <a:latin typeface="+mj-lt"/>
                </a:rPr>
                <a:t>Segment 2</a:t>
              </a:r>
            </a:p>
          </p:txBody>
        </p:sp>
        <p:sp>
          <p:nvSpPr>
            <p:cNvPr id="29" name="Text Box 18"/>
            <p:cNvSpPr txBox="1">
              <a:spLocks noChangeArrowheads="1"/>
            </p:cNvSpPr>
            <p:nvPr/>
          </p:nvSpPr>
          <p:spPr bwMode="auto">
            <a:xfrm>
              <a:off x="5505120" y="3036204"/>
              <a:ext cx="936000" cy="2265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04040"/>
              </a:solidFill>
              <a:miter lim="800000"/>
              <a:headEnd/>
              <a:tailEnd/>
            </a:ln>
            <a:effectLst/>
          </p:spPr>
          <p:txBody>
            <a:bodyPr wrap="square" lIns="36000" tIns="36000" rIns="36000" bIns="36000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sz="1000" dirty="0">
                  <a:solidFill>
                    <a:srgbClr val="404040"/>
                  </a:solidFill>
                  <a:latin typeface="+mj-lt"/>
                </a:rPr>
                <a:t>Segment 1</a:t>
              </a:r>
            </a:p>
          </p:txBody>
        </p:sp>
        <p:sp>
          <p:nvSpPr>
            <p:cNvPr id="35" name="Text Box 18"/>
            <p:cNvSpPr txBox="1">
              <a:spLocks noChangeArrowheads="1"/>
            </p:cNvSpPr>
            <p:nvPr/>
          </p:nvSpPr>
          <p:spPr bwMode="auto">
            <a:xfrm>
              <a:off x="5505120" y="3367802"/>
              <a:ext cx="936000" cy="2265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04040"/>
              </a:solidFill>
              <a:miter lim="800000"/>
              <a:headEnd/>
              <a:tailEnd/>
            </a:ln>
            <a:effectLst/>
          </p:spPr>
          <p:txBody>
            <a:bodyPr wrap="square" lIns="36000" tIns="36000" rIns="36000" bIns="36000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sz="1000" dirty="0">
                  <a:solidFill>
                    <a:srgbClr val="404040"/>
                  </a:solidFill>
                  <a:latin typeface="+mj-lt"/>
                </a:rPr>
                <a:t>KA: 430000</a:t>
              </a:r>
            </a:p>
          </p:txBody>
        </p:sp>
        <p:sp>
          <p:nvSpPr>
            <p:cNvPr id="36" name="Text Box 18"/>
            <p:cNvSpPr txBox="1">
              <a:spLocks noChangeArrowheads="1"/>
            </p:cNvSpPr>
            <p:nvPr/>
          </p:nvSpPr>
          <p:spPr bwMode="auto">
            <a:xfrm>
              <a:off x="5278742" y="3699400"/>
              <a:ext cx="1388758" cy="2265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04040"/>
              </a:solidFill>
              <a:miter lim="800000"/>
              <a:headEnd/>
              <a:tailEnd/>
            </a:ln>
            <a:effectLst/>
          </p:spPr>
          <p:txBody>
            <a:bodyPr wrap="square" lIns="36000" tIns="36000" rIns="36000" bIns="36000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sz="1000" dirty="0" err="1">
                  <a:solidFill>
                    <a:srgbClr val="404040"/>
                  </a:solidFill>
                  <a:latin typeface="+mj-lt"/>
                </a:rPr>
                <a:t>Wertfeld</a:t>
              </a:r>
              <a:r>
                <a:rPr lang="de-DE" sz="1000" dirty="0">
                  <a:solidFill>
                    <a:srgbClr val="404040"/>
                  </a:solidFill>
                  <a:latin typeface="+mj-lt"/>
                </a:rPr>
                <a:t> / Umlage KA</a:t>
              </a:r>
            </a:p>
          </p:txBody>
        </p:sp>
        <p:sp>
          <p:nvSpPr>
            <p:cNvPr id="37" name="Text Box 18"/>
            <p:cNvSpPr txBox="1">
              <a:spLocks noChangeArrowheads="1"/>
            </p:cNvSpPr>
            <p:nvPr/>
          </p:nvSpPr>
          <p:spPr bwMode="auto">
            <a:xfrm>
              <a:off x="5329651" y="4362596"/>
              <a:ext cx="720000" cy="380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04040"/>
              </a:solidFill>
              <a:miter lim="800000"/>
              <a:headEnd/>
              <a:tailEnd/>
            </a:ln>
            <a:effectLst/>
          </p:spPr>
          <p:txBody>
            <a:bodyPr wrap="square" lIns="36000" tIns="36000" rIns="36000" bIns="36000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sz="1000" dirty="0">
                  <a:solidFill>
                    <a:srgbClr val="404040"/>
                  </a:solidFill>
                  <a:latin typeface="+mj-lt"/>
                </a:rPr>
                <a:t>Welche</a:t>
              </a:r>
              <a:br>
                <a:rPr lang="de-DE" sz="1000" dirty="0">
                  <a:solidFill>
                    <a:srgbClr val="404040"/>
                  </a:solidFill>
                  <a:latin typeface="+mj-lt"/>
                </a:rPr>
              </a:br>
              <a:r>
                <a:rPr lang="de-DE" sz="1000" dirty="0">
                  <a:solidFill>
                    <a:srgbClr val="404040"/>
                  </a:solidFill>
                  <a:latin typeface="+mj-lt"/>
                </a:rPr>
                <a:t>KST</a:t>
              </a:r>
            </a:p>
          </p:txBody>
        </p:sp>
        <p:sp>
          <p:nvSpPr>
            <p:cNvPr id="38" name="Text Box 18"/>
            <p:cNvSpPr txBox="1">
              <a:spLocks noChangeArrowheads="1"/>
            </p:cNvSpPr>
            <p:nvPr/>
          </p:nvSpPr>
          <p:spPr bwMode="auto">
            <a:xfrm>
              <a:off x="6235191" y="4362596"/>
              <a:ext cx="720000" cy="380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04040"/>
              </a:solidFill>
              <a:miter lim="800000"/>
              <a:headEnd/>
              <a:tailEnd/>
            </a:ln>
            <a:effectLst/>
          </p:spPr>
          <p:txBody>
            <a:bodyPr wrap="square" lIns="36000" tIns="36000" rIns="36000" bIns="36000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sz="1000" dirty="0">
                  <a:solidFill>
                    <a:srgbClr val="404040"/>
                  </a:solidFill>
                  <a:latin typeface="+mj-lt"/>
                </a:rPr>
                <a:t>Welche</a:t>
              </a:r>
              <a:br>
                <a:rPr lang="de-DE" sz="1000" dirty="0">
                  <a:solidFill>
                    <a:srgbClr val="404040"/>
                  </a:solidFill>
                  <a:latin typeface="+mj-lt"/>
                </a:rPr>
              </a:br>
              <a:r>
                <a:rPr lang="de-DE" sz="1000" dirty="0">
                  <a:solidFill>
                    <a:srgbClr val="404040"/>
                  </a:solidFill>
                  <a:latin typeface="+mj-lt"/>
                </a:rPr>
                <a:t>KA</a:t>
              </a:r>
            </a:p>
          </p:txBody>
        </p:sp>
        <p:sp>
          <p:nvSpPr>
            <p:cNvPr id="39" name="Text Box 18"/>
            <p:cNvSpPr txBox="1">
              <a:spLocks noChangeArrowheads="1"/>
            </p:cNvSpPr>
            <p:nvPr/>
          </p:nvSpPr>
          <p:spPr bwMode="auto">
            <a:xfrm>
              <a:off x="7193129" y="4362596"/>
              <a:ext cx="1504295" cy="380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04040"/>
              </a:solidFill>
              <a:miter lim="800000"/>
              <a:headEnd/>
              <a:tailEnd/>
            </a:ln>
            <a:effectLst/>
          </p:spPr>
          <p:txBody>
            <a:bodyPr wrap="square" lIns="36000" tIns="36000" rIns="36000" bIns="36000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sz="1000" dirty="0">
                  <a:solidFill>
                    <a:srgbClr val="404040"/>
                  </a:solidFill>
                  <a:latin typeface="+mj-lt"/>
                </a:rPr>
                <a:t>Wohin</a:t>
              </a:r>
              <a:br>
                <a:rPr lang="de-DE" sz="1000" dirty="0">
                  <a:solidFill>
                    <a:srgbClr val="404040"/>
                  </a:solidFill>
                  <a:latin typeface="+mj-lt"/>
                </a:rPr>
              </a:br>
              <a:r>
                <a:rPr lang="de-DE" sz="1000" dirty="0">
                  <a:solidFill>
                    <a:srgbClr val="404040"/>
                  </a:solidFill>
                  <a:latin typeface="+mj-lt"/>
                  <a:sym typeface="Wingdings" pitchFamily="2" charset="2"/>
                </a:rPr>
                <a:t> Welche Bezugsgröße</a:t>
              </a:r>
              <a:endParaRPr lang="de-DE" sz="1000" dirty="0">
                <a:solidFill>
                  <a:srgbClr val="404040"/>
                </a:solidFill>
                <a:latin typeface="+mj-lt"/>
              </a:endParaRPr>
            </a:p>
          </p:txBody>
        </p:sp>
        <p:sp>
          <p:nvSpPr>
            <p:cNvPr id="42" name="Text Box 18"/>
            <p:cNvSpPr txBox="1">
              <a:spLocks noChangeArrowheads="1"/>
            </p:cNvSpPr>
            <p:nvPr/>
          </p:nvSpPr>
          <p:spPr bwMode="auto">
            <a:xfrm>
              <a:off x="6458772" y="5583980"/>
              <a:ext cx="1183289" cy="2265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04040"/>
              </a:solidFill>
              <a:miter lim="800000"/>
              <a:headEnd/>
              <a:tailEnd/>
            </a:ln>
            <a:effectLst/>
          </p:spPr>
          <p:txBody>
            <a:bodyPr wrap="square" lIns="36000" tIns="36000" rIns="36000" bIns="36000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sz="1000" dirty="0">
                  <a:solidFill>
                    <a:srgbClr val="404040"/>
                  </a:solidFill>
                  <a:latin typeface="+mj-lt"/>
                </a:rPr>
                <a:t>konkrete Anteile</a:t>
              </a:r>
            </a:p>
          </p:txBody>
        </p:sp>
        <p:sp>
          <p:nvSpPr>
            <p:cNvPr id="43" name="AutoShape 26"/>
            <p:cNvSpPr>
              <a:spLocks/>
            </p:cNvSpPr>
            <p:nvPr/>
          </p:nvSpPr>
          <p:spPr bwMode="auto">
            <a:xfrm rot="5400000">
              <a:off x="6088420" y="4089313"/>
              <a:ext cx="108000" cy="1625541"/>
            </a:xfrm>
            <a:prstGeom prst="rightBrace">
              <a:avLst>
                <a:gd name="adj1" fmla="val 35606"/>
                <a:gd name="adj2" fmla="val 50000"/>
              </a:avLst>
            </a:prstGeom>
            <a:noFill/>
            <a:ln w="9525">
              <a:solidFill>
                <a:srgbClr val="40404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44" name="Text Box 18"/>
            <p:cNvSpPr txBox="1">
              <a:spLocks noChangeArrowheads="1"/>
            </p:cNvSpPr>
            <p:nvPr/>
          </p:nvSpPr>
          <p:spPr bwMode="auto">
            <a:xfrm>
              <a:off x="8025119" y="3036204"/>
              <a:ext cx="936000" cy="2265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04040"/>
              </a:solidFill>
              <a:miter lim="800000"/>
              <a:headEnd/>
              <a:tailEnd/>
            </a:ln>
            <a:effectLst/>
          </p:spPr>
          <p:txBody>
            <a:bodyPr wrap="square" lIns="36000" tIns="36000" rIns="36000" bIns="36000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sz="1000" dirty="0">
                  <a:solidFill>
                    <a:srgbClr val="404040"/>
                  </a:solidFill>
                  <a:latin typeface="+mj-lt"/>
                </a:rPr>
                <a:t>Segment 3</a:t>
              </a:r>
            </a:p>
          </p:txBody>
        </p:sp>
        <p:sp>
          <p:nvSpPr>
            <p:cNvPr id="48" name="AutoShape 26"/>
            <p:cNvSpPr>
              <a:spLocks/>
            </p:cNvSpPr>
            <p:nvPr/>
          </p:nvSpPr>
          <p:spPr bwMode="auto">
            <a:xfrm rot="5400000">
              <a:off x="7891276" y="4149936"/>
              <a:ext cx="108000" cy="1504296"/>
            </a:xfrm>
            <a:prstGeom prst="rightBrace">
              <a:avLst>
                <a:gd name="adj1" fmla="val 35606"/>
                <a:gd name="adj2" fmla="val 50000"/>
              </a:avLst>
            </a:prstGeom>
            <a:noFill/>
            <a:ln w="9525">
              <a:solidFill>
                <a:srgbClr val="40404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>
                <a:solidFill>
                  <a:srgbClr val="404040"/>
                </a:solidFill>
              </a:endParaRPr>
            </a:p>
          </p:txBody>
        </p:sp>
        <p:sp>
          <p:nvSpPr>
            <p:cNvPr id="49" name="Text Box 18"/>
            <p:cNvSpPr txBox="1">
              <a:spLocks noChangeArrowheads="1"/>
            </p:cNvSpPr>
            <p:nvPr/>
          </p:nvSpPr>
          <p:spPr bwMode="auto">
            <a:xfrm>
              <a:off x="5278742" y="4030998"/>
              <a:ext cx="1388758" cy="2265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04040"/>
              </a:solidFill>
              <a:miter lim="800000"/>
              <a:headEnd/>
              <a:tailEnd/>
            </a:ln>
            <a:effectLst/>
          </p:spPr>
          <p:txBody>
            <a:bodyPr wrap="square" lIns="36000" tIns="36000" rIns="36000" bIns="36000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sz="1000" dirty="0">
                  <a:solidFill>
                    <a:srgbClr val="404040"/>
                  </a:solidFill>
                  <a:latin typeface="+mj-lt"/>
                </a:rPr>
                <a:t>Verteilungsregel</a:t>
              </a:r>
            </a:p>
          </p:txBody>
        </p:sp>
        <p:sp>
          <p:nvSpPr>
            <p:cNvPr id="50" name="AutoShape 26"/>
            <p:cNvSpPr>
              <a:spLocks/>
            </p:cNvSpPr>
            <p:nvPr/>
          </p:nvSpPr>
          <p:spPr bwMode="auto">
            <a:xfrm rot="5400000">
              <a:off x="6991651" y="3938214"/>
              <a:ext cx="108000" cy="2995236"/>
            </a:xfrm>
            <a:prstGeom prst="rightBrace">
              <a:avLst>
                <a:gd name="adj1" fmla="val 35606"/>
                <a:gd name="adj2" fmla="val 50000"/>
              </a:avLst>
            </a:prstGeom>
            <a:noFill/>
            <a:ln w="9525">
              <a:solidFill>
                <a:srgbClr val="40404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>
                <a:solidFill>
                  <a:srgbClr val="404040"/>
                </a:solidFill>
              </a:endParaRPr>
            </a:p>
          </p:txBody>
        </p:sp>
        <p:cxnSp>
          <p:nvCxnSpPr>
            <p:cNvPr id="8" name="Gerader Verbinder 7"/>
            <p:cNvCxnSpPr>
              <a:stCxn id="27" idx="2"/>
              <a:endCxn id="28" idx="0"/>
            </p:cNvCxnSpPr>
            <p:nvPr/>
          </p:nvCxnSpPr>
          <p:spPr>
            <a:xfrm>
              <a:off x="7233119" y="2899250"/>
              <a:ext cx="0" cy="136954"/>
            </a:xfrm>
            <a:prstGeom prst="line">
              <a:avLst/>
            </a:prstGeom>
            <a:ln w="9525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winkelte Verbindung 9"/>
            <p:cNvCxnSpPr>
              <a:stCxn id="27" idx="2"/>
              <a:endCxn id="44" idx="0"/>
            </p:cNvCxnSpPr>
            <p:nvPr/>
          </p:nvCxnSpPr>
          <p:spPr>
            <a:xfrm rot="16200000" flipH="1">
              <a:off x="7794642" y="2337727"/>
              <a:ext cx="136954" cy="1260000"/>
            </a:xfrm>
            <a:prstGeom prst="bentConnector3">
              <a:avLst>
                <a:gd name="adj1" fmla="val 50000"/>
              </a:avLst>
            </a:prstGeom>
            <a:ln w="9525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winkelte Verbindung 11"/>
            <p:cNvCxnSpPr>
              <a:stCxn id="27" idx="2"/>
              <a:endCxn id="29" idx="0"/>
            </p:cNvCxnSpPr>
            <p:nvPr/>
          </p:nvCxnSpPr>
          <p:spPr>
            <a:xfrm rot="5400000">
              <a:off x="6534643" y="2337728"/>
              <a:ext cx="136954" cy="1259999"/>
            </a:xfrm>
            <a:prstGeom prst="bentConnector3">
              <a:avLst>
                <a:gd name="adj1" fmla="val 50000"/>
              </a:avLst>
            </a:prstGeom>
            <a:ln w="9525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/>
            <p:cNvCxnSpPr>
              <a:stCxn id="29" idx="2"/>
              <a:endCxn id="35" idx="0"/>
            </p:cNvCxnSpPr>
            <p:nvPr/>
          </p:nvCxnSpPr>
          <p:spPr>
            <a:xfrm>
              <a:off x="5973120" y="3262795"/>
              <a:ext cx="0" cy="105007"/>
            </a:xfrm>
            <a:prstGeom prst="line">
              <a:avLst/>
            </a:prstGeom>
            <a:ln w="9525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/>
            <p:cNvCxnSpPr>
              <a:stCxn id="35" idx="2"/>
              <a:endCxn id="36" idx="0"/>
            </p:cNvCxnSpPr>
            <p:nvPr/>
          </p:nvCxnSpPr>
          <p:spPr>
            <a:xfrm>
              <a:off x="5973120" y="3594393"/>
              <a:ext cx="1" cy="105007"/>
            </a:xfrm>
            <a:prstGeom prst="line">
              <a:avLst/>
            </a:prstGeom>
            <a:ln w="9525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19"/>
            <p:cNvCxnSpPr>
              <a:stCxn id="36" idx="2"/>
              <a:endCxn id="49" idx="0"/>
            </p:cNvCxnSpPr>
            <p:nvPr/>
          </p:nvCxnSpPr>
          <p:spPr>
            <a:xfrm>
              <a:off x="5973121" y="3925991"/>
              <a:ext cx="0" cy="105007"/>
            </a:xfrm>
            <a:prstGeom prst="line">
              <a:avLst/>
            </a:prstGeom>
            <a:ln w="9525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>
              <a:stCxn id="49" idx="2"/>
              <a:endCxn id="37" idx="0"/>
            </p:cNvCxnSpPr>
            <p:nvPr/>
          </p:nvCxnSpPr>
          <p:spPr>
            <a:xfrm flipH="1">
              <a:off x="5689651" y="4257589"/>
              <a:ext cx="283470" cy="105007"/>
            </a:xfrm>
            <a:prstGeom prst="line">
              <a:avLst/>
            </a:prstGeom>
            <a:ln w="9525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r Verbinder 55"/>
            <p:cNvCxnSpPr>
              <a:stCxn id="49" idx="2"/>
              <a:endCxn id="38" idx="0"/>
            </p:cNvCxnSpPr>
            <p:nvPr/>
          </p:nvCxnSpPr>
          <p:spPr>
            <a:xfrm>
              <a:off x="5973121" y="4257589"/>
              <a:ext cx="622070" cy="105007"/>
            </a:xfrm>
            <a:prstGeom prst="line">
              <a:avLst/>
            </a:prstGeom>
            <a:ln w="9525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r Verbinder 59"/>
            <p:cNvCxnSpPr>
              <a:stCxn id="49" idx="2"/>
              <a:endCxn id="39" idx="0"/>
            </p:cNvCxnSpPr>
            <p:nvPr/>
          </p:nvCxnSpPr>
          <p:spPr>
            <a:xfrm>
              <a:off x="5973121" y="4257589"/>
              <a:ext cx="1972156" cy="105007"/>
            </a:xfrm>
            <a:prstGeom prst="line">
              <a:avLst/>
            </a:prstGeom>
            <a:ln w="9525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 Box 18"/>
            <p:cNvSpPr txBox="1">
              <a:spLocks noChangeArrowheads="1"/>
            </p:cNvSpPr>
            <p:nvPr/>
          </p:nvSpPr>
          <p:spPr bwMode="auto">
            <a:xfrm>
              <a:off x="5505120" y="5061092"/>
              <a:ext cx="936002" cy="2265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04040"/>
              </a:solidFill>
              <a:miter lim="800000"/>
              <a:headEnd/>
              <a:tailEnd/>
            </a:ln>
            <a:effectLst/>
          </p:spPr>
          <p:txBody>
            <a:bodyPr wrap="square" lIns="36000" tIns="36000" rIns="36000" bIns="36000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sz="1000" dirty="0">
                  <a:solidFill>
                    <a:srgbClr val="404040"/>
                  </a:solidFill>
                  <a:latin typeface="+mj-lt"/>
                </a:rPr>
                <a:t>Sender</a:t>
              </a:r>
            </a:p>
          </p:txBody>
        </p:sp>
        <p:sp>
          <p:nvSpPr>
            <p:cNvPr id="84" name="Text Box 18"/>
            <p:cNvSpPr txBox="1">
              <a:spLocks noChangeArrowheads="1"/>
            </p:cNvSpPr>
            <p:nvPr/>
          </p:nvSpPr>
          <p:spPr bwMode="auto">
            <a:xfrm>
              <a:off x="7477275" y="5061092"/>
              <a:ext cx="936002" cy="2265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04040"/>
              </a:solidFill>
              <a:miter lim="800000"/>
              <a:headEnd/>
              <a:tailEnd/>
            </a:ln>
            <a:effectLst/>
          </p:spPr>
          <p:txBody>
            <a:bodyPr wrap="square" lIns="36000" tIns="36000" rIns="36000" bIns="36000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sz="1000" dirty="0">
                  <a:solidFill>
                    <a:srgbClr val="404040"/>
                  </a:solidFill>
                  <a:latin typeface="+mj-lt"/>
                </a:rPr>
                <a:t>Empfänger</a:t>
              </a:r>
            </a:p>
          </p:txBody>
        </p:sp>
      </p:grpSp>
      <p:grpSp>
        <p:nvGrpSpPr>
          <p:cNvPr id="46" name="Gruppieren 45"/>
          <p:cNvGrpSpPr/>
          <p:nvPr/>
        </p:nvGrpSpPr>
        <p:grpSpPr>
          <a:xfrm>
            <a:off x="6880600" y="245092"/>
            <a:ext cx="916359" cy="383360"/>
            <a:chOff x="6880600" y="245092"/>
            <a:chExt cx="916359" cy="383360"/>
          </a:xfrm>
        </p:grpSpPr>
        <p:sp>
          <p:nvSpPr>
            <p:cNvPr id="47" name="Rechteck 46"/>
            <p:cNvSpPr/>
            <p:nvPr/>
          </p:nvSpPr>
          <p:spPr>
            <a:xfrm>
              <a:off x="7497800" y="245092"/>
              <a:ext cx="299159" cy="381600"/>
            </a:xfrm>
            <a:prstGeom prst="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6880600" y="245092"/>
              <a:ext cx="617200" cy="38160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spcBef>
                  <a:spcPts val="600"/>
                </a:spcBef>
                <a:buClr>
                  <a:srgbClr val="404040"/>
                </a:buClr>
                <a:buFont typeface="Wingdings" panose="05000000000000000000" pitchFamily="2" charset="2"/>
                <a:buChar char=""/>
              </a:pPr>
              <a:endParaRPr lang="de-DE" sz="1600" dirty="0">
                <a:solidFill>
                  <a:srgbClr val="404040"/>
                </a:solidFill>
              </a:endParaRPr>
            </a:p>
          </p:txBody>
        </p:sp>
        <p:pic>
          <p:nvPicPr>
            <p:cNvPr id="53" name="Grafik 52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1400" y="264852"/>
              <a:ext cx="885600" cy="363600"/>
            </a:xfrm>
            <a:prstGeom prst="rect">
              <a:avLst/>
            </a:prstGeom>
          </p:spPr>
        </p:pic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423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Einordnung von SAP ERP </a:t>
            </a:r>
            <a:r>
              <a:rPr lang="de-DE" baseline="30000" dirty="0"/>
              <a:t>(*)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6114537" y="6381822"/>
            <a:ext cx="2545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ts val="0"/>
              </a:spcBef>
            </a:pPr>
            <a:r>
              <a:rPr kumimoji="1" lang="de-DE" sz="800" dirty="0"/>
              <a:t>* In Anlehnung an Mertens et al., Grundzüge der Wirtschaftsinformatik, 4. Auflage, Berlin/Heidelberg, (1996) und 11. Auflage, Berlin/Heidelberg, (2012)</a:t>
            </a:r>
          </a:p>
        </p:txBody>
      </p:sp>
      <p:sp>
        <p:nvSpPr>
          <p:cNvPr id="49" name="Rectangle 6"/>
          <p:cNvSpPr>
            <a:spLocks noChangeArrowheads="1"/>
          </p:cNvSpPr>
          <p:nvPr/>
        </p:nvSpPr>
        <p:spPr bwMode="auto">
          <a:xfrm>
            <a:off x="4206404" y="4311193"/>
            <a:ext cx="1544438" cy="199892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404040">
                <a:alpha val="3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sz="900">
              <a:solidFill>
                <a:srgbClr val="404040"/>
              </a:solidFill>
              <a:latin typeface="+mn-lt"/>
            </a:endParaRPr>
          </a:p>
        </p:txBody>
      </p: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3455281" y="1499731"/>
            <a:ext cx="9720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200" b="1" dirty="0">
                <a:solidFill>
                  <a:srgbClr val="404040"/>
                </a:solidFill>
                <a:latin typeface="+mn-lt"/>
              </a:rPr>
              <a:t>Software</a:t>
            </a:r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358775" y="1958519"/>
            <a:ext cx="1728000" cy="2286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200" b="1" dirty="0">
                <a:solidFill>
                  <a:srgbClr val="404040"/>
                </a:solidFill>
                <a:latin typeface="+mn-lt"/>
              </a:rPr>
              <a:t>Systemsoftware</a:t>
            </a: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5378595" y="1958519"/>
            <a:ext cx="1728000" cy="2286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200" b="1" dirty="0">
                <a:solidFill>
                  <a:srgbClr val="404040"/>
                </a:solidFill>
                <a:latin typeface="+mn-lt"/>
              </a:rPr>
              <a:t>Anwendungssoftware</a:t>
            </a: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596200" y="3052306"/>
            <a:ext cx="1836000" cy="228600"/>
          </a:xfrm>
          <a:prstGeom prst="rect">
            <a:avLst/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Betriebssysteme</a:t>
            </a:r>
          </a:p>
        </p:txBody>
      </p:sp>
      <p:sp>
        <p:nvSpPr>
          <p:cNvPr id="54" name="Rectangle 15"/>
          <p:cNvSpPr>
            <a:spLocks noChangeArrowheads="1"/>
          </p:cNvSpPr>
          <p:nvPr/>
        </p:nvSpPr>
        <p:spPr bwMode="auto">
          <a:xfrm>
            <a:off x="596200" y="3357106"/>
            <a:ext cx="1836000" cy="228600"/>
          </a:xfrm>
          <a:prstGeom prst="rect">
            <a:avLst/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kumimoji="1" lang="de-DE" sz="1200">
                <a:solidFill>
                  <a:srgbClr val="404040"/>
                </a:solidFill>
                <a:latin typeface="+mn-lt"/>
              </a:rPr>
              <a:t>Übersetzungsprogramme</a:t>
            </a:r>
          </a:p>
        </p:txBody>
      </p:sp>
      <p:sp>
        <p:nvSpPr>
          <p:cNvPr id="55" name="Rectangle 17"/>
          <p:cNvSpPr>
            <a:spLocks noChangeArrowheads="1"/>
          </p:cNvSpPr>
          <p:nvPr/>
        </p:nvSpPr>
        <p:spPr bwMode="auto">
          <a:xfrm>
            <a:off x="596200" y="3661906"/>
            <a:ext cx="1836000" cy="228600"/>
          </a:xfrm>
          <a:prstGeom prst="rect">
            <a:avLst/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kumimoji="1" lang="de-DE" sz="1200">
                <a:solidFill>
                  <a:srgbClr val="404040"/>
                </a:solidFill>
                <a:latin typeface="+mn-lt"/>
              </a:rPr>
              <a:t>Dienstprogramme</a:t>
            </a:r>
          </a:p>
        </p:txBody>
      </p:sp>
      <p:sp>
        <p:nvSpPr>
          <p:cNvPr id="56" name="Rectangle 19"/>
          <p:cNvSpPr>
            <a:spLocks noChangeArrowheads="1"/>
          </p:cNvSpPr>
          <p:nvPr/>
        </p:nvSpPr>
        <p:spPr bwMode="auto">
          <a:xfrm>
            <a:off x="596200" y="3966706"/>
            <a:ext cx="1836000" cy="228600"/>
          </a:xfrm>
          <a:prstGeom prst="rect">
            <a:avLst/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Protokolle und Treiber</a:t>
            </a:r>
          </a:p>
        </p:txBody>
      </p:sp>
      <p:sp>
        <p:nvSpPr>
          <p:cNvPr id="57" name="Rectangle 22"/>
          <p:cNvSpPr>
            <a:spLocks noChangeArrowheads="1"/>
          </p:cNvSpPr>
          <p:nvPr/>
        </p:nvSpPr>
        <p:spPr bwMode="auto">
          <a:xfrm>
            <a:off x="3838962" y="2442706"/>
            <a:ext cx="1512000" cy="228600"/>
          </a:xfrm>
          <a:prstGeom prst="rect">
            <a:avLst/>
          </a:prstGeom>
          <a:solidFill>
            <a:schemeClr val="bg2"/>
          </a:solidFill>
          <a:ln w="9525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200" b="1">
                <a:solidFill>
                  <a:srgbClr val="404040"/>
                </a:solidFill>
                <a:latin typeface="+mn-lt"/>
              </a:rPr>
              <a:t>Standardsoftware</a:t>
            </a:r>
          </a:p>
        </p:txBody>
      </p:sp>
      <p:sp>
        <p:nvSpPr>
          <p:cNvPr id="58" name="Rectangle 23"/>
          <p:cNvSpPr>
            <a:spLocks noChangeArrowheads="1"/>
          </p:cNvSpPr>
          <p:nvPr/>
        </p:nvSpPr>
        <p:spPr bwMode="auto">
          <a:xfrm>
            <a:off x="7134226" y="2442706"/>
            <a:ext cx="1512000" cy="228600"/>
          </a:xfrm>
          <a:prstGeom prst="rect">
            <a:avLst/>
          </a:prstGeom>
          <a:solidFill>
            <a:schemeClr val="bg2"/>
          </a:solidFill>
          <a:ln w="9525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200" b="1" dirty="0">
                <a:solidFill>
                  <a:srgbClr val="404040"/>
                </a:solidFill>
                <a:latin typeface="+mn-lt"/>
              </a:rPr>
              <a:t>Individualsoftware</a:t>
            </a:r>
          </a:p>
        </p:txBody>
      </p:sp>
      <p:sp>
        <p:nvSpPr>
          <p:cNvPr id="59" name="Rectangle 26"/>
          <p:cNvSpPr>
            <a:spLocks noChangeArrowheads="1"/>
          </p:cNvSpPr>
          <p:nvPr/>
        </p:nvSpPr>
        <p:spPr bwMode="auto">
          <a:xfrm>
            <a:off x="2629387" y="3052306"/>
            <a:ext cx="1440000" cy="576000"/>
          </a:xfrm>
          <a:prstGeom prst="rect">
            <a:avLst/>
          </a:prstGeom>
          <a:solidFill>
            <a:schemeClr val="tx2"/>
          </a:solidFill>
          <a:ln w="9525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200" b="1" dirty="0">
                <a:solidFill>
                  <a:schemeClr val="bg1"/>
                </a:solidFill>
                <a:latin typeface="+mn-lt"/>
              </a:rPr>
              <a:t>Basissoftware</a:t>
            </a:r>
          </a:p>
        </p:txBody>
      </p:sp>
      <p:sp>
        <p:nvSpPr>
          <p:cNvPr id="60" name="Rectangle 27"/>
          <p:cNvSpPr>
            <a:spLocks noChangeArrowheads="1"/>
          </p:cNvSpPr>
          <p:nvPr/>
        </p:nvSpPr>
        <p:spPr bwMode="auto">
          <a:xfrm>
            <a:off x="4129874" y="3052306"/>
            <a:ext cx="1440000" cy="576000"/>
          </a:xfrm>
          <a:prstGeom prst="rect">
            <a:avLst/>
          </a:prstGeom>
          <a:solidFill>
            <a:schemeClr val="tx2"/>
          </a:solidFill>
          <a:ln w="9525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200" b="1" dirty="0">
                <a:solidFill>
                  <a:schemeClr val="bg1"/>
                </a:solidFill>
                <a:latin typeface="+mn-lt"/>
              </a:rPr>
              <a:t>Funktions-</a:t>
            </a:r>
          </a:p>
          <a:p>
            <a:pPr algn="ctr" eaLnBrk="0" hangingPunct="0"/>
            <a:r>
              <a:rPr kumimoji="1" lang="de-DE" sz="1200" b="1" dirty="0">
                <a:solidFill>
                  <a:schemeClr val="bg1"/>
                </a:solidFill>
                <a:latin typeface="+mn-lt"/>
              </a:rPr>
              <a:t>orientierte</a:t>
            </a:r>
          </a:p>
          <a:p>
            <a:pPr algn="ctr" eaLnBrk="0" hangingPunct="0"/>
            <a:r>
              <a:rPr kumimoji="1" lang="de-DE" sz="1200" b="1" dirty="0">
                <a:solidFill>
                  <a:schemeClr val="bg1"/>
                </a:solidFill>
                <a:latin typeface="+mn-lt"/>
              </a:rPr>
              <a:t>Standardsoftware</a:t>
            </a:r>
          </a:p>
        </p:txBody>
      </p:sp>
      <p:sp>
        <p:nvSpPr>
          <p:cNvPr id="61" name="Rectangle 28"/>
          <p:cNvSpPr>
            <a:spLocks noChangeArrowheads="1"/>
          </p:cNvSpPr>
          <p:nvPr/>
        </p:nvSpPr>
        <p:spPr bwMode="auto">
          <a:xfrm>
            <a:off x="5630363" y="3052306"/>
            <a:ext cx="1440000" cy="576000"/>
          </a:xfrm>
          <a:prstGeom prst="rect">
            <a:avLst/>
          </a:prstGeom>
          <a:solidFill>
            <a:schemeClr val="tx2"/>
          </a:solidFill>
          <a:ln w="9525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kumimoji="1" lang="de-DE" sz="1200" b="1" dirty="0">
                <a:solidFill>
                  <a:schemeClr val="bg1"/>
                </a:solidFill>
                <a:latin typeface="+mn-lt"/>
              </a:rPr>
              <a:t>Standardbüro-</a:t>
            </a:r>
          </a:p>
          <a:p>
            <a:pPr algn="ctr" eaLnBrk="0" hangingPunct="0"/>
            <a:r>
              <a:rPr kumimoji="1" lang="de-DE" sz="1200" b="1" dirty="0" err="1">
                <a:solidFill>
                  <a:schemeClr val="bg1"/>
                </a:solidFill>
                <a:latin typeface="+mn-lt"/>
              </a:rPr>
              <a:t>software</a:t>
            </a:r>
            <a:endParaRPr kumimoji="1" lang="de-DE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7" name="Rectangle 40"/>
          <p:cNvSpPr>
            <a:spLocks noChangeArrowheads="1"/>
          </p:cNvSpPr>
          <p:nvPr/>
        </p:nvSpPr>
        <p:spPr bwMode="auto">
          <a:xfrm>
            <a:off x="4489874" y="3738106"/>
            <a:ext cx="1080000" cy="533400"/>
          </a:xfrm>
          <a:prstGeom prst="rect">
            <a:avLst/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Computer </a:t>
            </a:r>
          </a:p>
          <a:p>
            <a:pPr eaLnBrk="0" hangingPunct="0"/>
            <a:r>
              <a:rPr kumimoji="1" lang="de-DE" sz="1200" dirty="0" err="1">
                <a:solidFill>
                  <a:srgbClr val="404040"/>
                </a:solidFill>
                <a:latin typeface="+mn-lt"/>
              </a:rPr>
              <a:t>Aided</a:t>
            </a:r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 </a:t>
            </a:r>
          </a:p>
          <a:p>
            <a:pPr eaLnBrk="0" hangingPunct="0"/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Design</a:t>
            </a:r>
          </a:p>
        </p:txBody>
      </p:sp>
      <p:sp>
        <p:nvSpPr>
          <p:cNvPr id="68" name="Rectangle 42"/>
          <p:cNvSpPr>
            <a:spLocks noChangeArrowheads="1"/>
          </p:cNvSpPr>
          <p:nvPr/>
        </p:nvSpPr>
        <p:spPr bwMode="auto">
          <a:xfrm>
            <a:off x="4489874" y="4347706"/>
            <a:ext cx="1080000" cy="228600"/>
          </a:xfrm>
          <a:prstGeom prst="rect">
            <a:avLst/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kumimoji="1" lang="de-DE" sz="1200">
                <a:solidFill>
                  <a:srgbClr val="404040"/>
                </a:solidFill>
                <a:latin typeface="+mn-lt"/>
              </a:rPr>
              <a:t>Buchhaltung</a:t>
            </a:r>
          </a:p>
        </p:txBody>
      </p:sp>
      <p:sp>
        <p:nvSpPr>
          <p:cNvPr id="69" name="Rectangle 44"/>
          <p:cNvSpPr>
            <a:spLocks noChangeArrowheads="1"/>
          </p:cNvSpPr>
          <p:nvPr/>
        </p:nvSpPr>
        <p:spPr bwMode="auto">
          <a:xfrm>
            <a:off x="4489874" y="4652506"/>
            <a:ext cx="1080000" cy="533400"/>
          </a:xfrm>
          <a:prstGeom prst="rect">
            <a:avLst/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Produktions-</a:t>
            </a:r>
          </a:p>
          <a:p>
            <a:pPr eaLnBrk="0" hangingPunct="0"/>
            <a:r>
              <a:rPr kumimoji="1" lang="de-DE" sz="1200" dirty="0" err="1">
                <a:solidFill>
                  <a:srgbClr val="404040"/>
                </a:solidFill>
                <a:latin typeface="+mn-lt"/>
              </a:rPr>
              <a:t>planung</a:t>
            </a:r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 und</a:t>
            </a:r>
          </a:p>
          <a:p>
            <a:pPr eaLnBrk="0" hangingPunct="0"/>
            <a:r>
              <a:rPr kumimoji="1" lang="de-DE" sz="1200" dirty="0">
                <a:solidFill>
                  <a:srgbClr val="404040"/>
                </a:solidFill>
                <a:latin typeface="+mn-lt"/>
              </a:rPr>
              <a:t> -steuerung</a:t>
            </a:r>
          </a:p>
        </p:txBody>
      </p:sp>
      <p:sp>
        <p:nvSpPr>
          <p:cNvPr id="70" name="Rectangle 46"/>
          <p:cNvSpPr>
            <a:spLocks noChangeArrowheads="1"/>
          </p:cNvSpPr>
          <p:nvPr/>
        </p:nvSpPr>
        <p:spPr bwMode="auto">
          <a:xfrm>
            <a:off x="4489874" y="5262106"/>
            <a:ext cx="1080000" cy="228600"/>
          </a:xfrm>
          <a:prstGeom prst="rect">
            <a:avLst/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kumimoji="1" lang="de-DE" sz="1200">
                <a:solidFill>
                  <a:srgbClr val="404040"/>
                </a:solidFill>
                <a:latin typeface="+mn-lt"/>
              </a:rPr>
              <a:t>andere</a:t>
            </a:r>
          </a:p>
        </p:txBody>
      </p:sp>
      <p:sp>
        <p:nvSpPr>
          <p:cNvPr id="75" name="Text Box 58"/>
          <p:cNvSpPr txBox="1">
            <a:spLocks noChangeArrowheads="1"/>
          </p:cNvSpPr>
          <p:nvPr/>
        </p:nvSpPr>
        <p:spPr bwMode="auto">
          <a:xfrm>
            <a:off x="4263831" y="5535784"/>
            <a:ext cx="1433379" cy="730078"/>
          </a:xfrm>
          <a:prstGeom prst="rect">
            <a:avLst/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ffectLst/>
        </p:spPr>
        <p:txBody>
          <a:bodyPr wrap="square">
            <a:noAutofit/>
          </a:bodyPr>
          <a:lstStyle/>
          <a:p>
            <a:pPr eaLnBrk="0" hangingPunct="0"/>
            <a:r>
              <a:rPr kumimoji="1" lang="de-DE" sz="1100" b="1" dirty="0">
                <a:solidFill>
                  <a:srgbClr val="404040"/>
                </a:solidFill>
                <a:latin typeface="+mn-lt"/>
              </a:rPr>
              <a:t>Integrierte </a:t>
            </a:r>
            <a:r>
              <a:rPr kumimoji="1" lang="de-DE" sz="1100" b="1" dirty="0" err="1">
                <a:solidFill>
                  <a:srgbClr val="404040"/>
                </a:solidFill>
                <a:latin typeface="+mn-lt"/>
              </a:rPr>
              <a:t>bwl</a:t>
            </a:r>
            <a:r>
              <a:rPr kumimoji="1" lang="de-DE" sz="1100" b="1" dirty="0">
                <a:solidFill>
                  <a:srgbClr val="404040"/>
                </a:solidFill>
                <a:latin typeface="+mn-lt"/>
              </a:rPr>
              <a:t>.</a:t>
            </a:r>
          </a:p>
          <a:p>
            <a:pPr eaLnBrk="0" hangingPunct="0"/>
            <a:r>
              <a:rPr kumimoji="1" lang="de-DE" sz="1100" b="1" dirty="0" err="1">
                <a:solidFill>
                  <a:srgbClr val="404040"/>
                </a:solidFill>
                <a:latin typeface="+mn-lt"/>
              </a:rPr>
              <a:t>Standardanwen-dungssoftware</a:t>
            </a:r>
            <a:r>
              <a:rPr kumimoji="1" lang="de-DE" sz="1100" b="1" dirty="0">
                <a:solidFill>
                  <a:srgbClr val="404040"/>
                </a:solidFill>
                <a:latin typeface="+mn-lt"/>
              </a:rPr>
              <a:t> </a:t>
            </a:r>
          </a:p>
          <a:p>
            <a:pPr eaLnBrk="0" hangingPunct="0"/>
            <a:r>
              <a:rPr kumimoji="1" lang="de-DE" sz="1100" dirty="0">
                <a:solidFill>
                  <a:srgbClr val="404040"/>
                </a:solidFill>
                <a:latin typeface="+mn-lt"/>
              </a:rPr>
              <a:t>(z.B. SAP ERP)</a:t>
            </a:r>
          </a:p>
        </p:txBody>
      </p:sp>
      <p:cxnSp>
        <p:nvCxnSpPr>
          <p:cNvPr id="77" name="Gerade Verbindung 2"/>
          <p:cNvCxnSpPr/>
          <p:nvPr/>
        </p:nvCxnSpPr>
        <p:spPr>
          <a:xfrm>
            <a:off x="1222775" y="1843425"/>
            <a:ext cx="5019820" cy="0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67"/>
          <p:cNvCxnSpPr/>
          <p:nvPr/>
        </p:nvCxnSpPr>
        <p:spPr>
          <a:xfrm>
            <a:off x="6242595" y="1843425"/>
            <a:ext cx="0" cy="115094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69"/>
          <p:cNvCxnSpPr/>
          <p:nvPr/>
        </p:nvCxnSpPr>
        <p:spPr>
          <a:xfrm>
            <a:off x="462380" y="2187119"/>
            <a:ext cx="0" cy="1893887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70"/>
          <p:cNvCxnSpPr/>
          <p:nvPr/>
        </p:nvCxnSpPr>
        <p:spPr>
          <a:xfrm>
            <a:off x="1222775" y="1843425"/>
            <a:ext cx="0" cy="115094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73"/>
          <p:cNvCxnSpPr/>
          <p:nvPr/>
        </p:nvCxnSpPr>
        <p:spPr>
          <a:xfrm>
            <a:off x="3941281" y="1728331"/>
            <a:ext cx="0" cy="115094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78"/>
          <p:cNvCxnSpPr/>
          <p:nvPr/>
        </p:nvCxnSpPr>
        <p:spPr>
          <a:xfrm>
            <a:off x="462380" y="4081006"/>
            <a:ext cx="137413" cy="0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80"/>
          <p:cNvCxnSpPr/>
          <p:nvPr/>
        </p:nvCxnSpPr>
        <p:spPr>
          <a:xfrm>
            <a:off x="462380" y="3779381"/>
            <a:ext cx="137413" cy="0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81"/>
          <p:cNvCxnSpPr/>
          <p:nvPr/>
        </p:nvCxnSpPr>
        <p:spPr>
          <a:xfrm>
            <a:off x="462380" y="3477756"/>
            <a:ext cx="137413" cy="0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2"/>
          <p:cNvCxnSpPr/>
          <p:nvPr/>
        </p:nvCxnSpPr>
        <p:spPr>
          <a:xfrm>
            <a:off x="462380" y="3166606"/>
            <a:ext cx="137413" cy="0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91"/>
          <p:cNvCxnSpPr/>
          <p:nvPr/>
        </p:nvCxnSpPr>
        <p:spPr>
          <a:xfrm>
            <a:off x="7892358" y="2327612"/>
            <a:ext cx="0" cy="115094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92"/>
          <p:cNvCxnSpPr/>
          <p:nvPr/>
        </p:nvCxnSpPr>
        <p:spPr>
          <a:xfrm>
            <a:off x="4594963" y="2327612"/>
            <a:ext cx="3297395" cy="0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93"/>
          <p:cNvCxnSpPr/>
          <p:nvPr/>
        </p:nvCxnSpPr>
        <p:spPr>
          <a:xfrm>
            <a:off x="4594963" y="2327612"/>
            <a:ext cx="0" cy="115094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98"/>
          <p:cNvCxnSpPr>
            <a:stCxn id="52" idx="2"/>
          </p:cNvCxnSpPr>
          <p:nvPr/>
        </p:nvCxnSpPr>
        <p:spPr>
          <a:xfrm>
            <a:off x="6242595" y="2187119"/>
            <a:ext cx="1065" cy="140493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107"/>
          <p:cNvCxnSpPr/>
          <p:nvPr/>
        </p:nvCxnSpPr>
        <p:spPr>
          <a:xfrm>
            <a:off x="4313824" y="3628306"/>
            <a:ext cx="0" cy="1743337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 Verbindung 108"/>
          <p:cNvCxnSpPr/>
          <p:nvPr/>
        </p:nvCxnSpPr>
        <p:spPr>
          <a:xfrm>
            <a:off x="4313823" y="5371643"/>
            <a:ext cx="180000" cy="0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109"/>
          <p:cNvCxnSpPr/>
          <p:nvPr/>
        </p:nvCxnSpPr>
        <p:spPr>
          <a:xfrm>
            <a:off x="4313823" y="4957306"/>
            <a:ext cx="180000" cy="0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110"/>
          <p:cNvCxnSpPr/>
          <p:nvPr/>
        </p:nvCxnSpPr>
        <p:spPr>
          <a:xfrm>
            <a:off x="4313823" y="4004806"/>
            <a:ext cx="180000" cy="0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111"/>
          <p:cNvCxnSpPr/>
          <p:nvPr/>
        </p:nvCxnSpPr>
        <p:spPr>
          <a:xfrm>
            <a:off x="4313823" y="4478674"/>
            <a:ext cx="180000" cy="0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r Verbinder 112"/>
          <p:cNvCxnSpPr>
            <a:stCxn id="57" idx="2"/>
          </p:cNvCxnSpPr>
          <p:nvPr/>
        </p:nvCxnSpPr>
        <p:spPr>
          <a:xfrm>
            <a:off x="4594962" y="2671306"/>
            <a:ext cx="0" cy="188595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r Verbinder 113"/>
          <p:cNvCxnSpPr/>
          <p:nvPr/>
        </p:nvCxnSpPr>
        <p:spPr>
          <a:xfrm>
            <a:off x="3349387" y="2859900"/>
            <a:ext cx="2997392" cy="0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r Verbinder 114"/>
          <p:cNvCxnSpPr>
            <a:endCxn id="61" idx="0"/>
          </p:cNvCxnSpPr>
          <p:nvPr/>
        </p:nvCxnSpPr>
        <p:spPr>
          <a:xfrm>
            <a:off x="6350362" y="2859901"/>
            <a:ext cx="0" cy="192405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Gerader Verbinder 115"/>
          <p:cNvCxnSpPr>
            <a:endCxn id="60" idx="0"/>
          </p:cNvCxnSpPr>
          <p:nvPr/>
        </p:nvCxnSpPr>
        <p:spPr>
          <a:xfrm>
            <a:off x="4849874" y="2859901"/>
            <a:ext cx="0" cy="192405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Gerader Verbinder 116"/>
          <p:cNvCxnSpPr>
            <a:endCxn id="59" idx="0"/>
          </p:cNvCxnSpPr>
          <p:nvPr/>
        </p:nvCxnSpPr>
        <p:spPr>
          <a:xfrm>
            <a:off x="3349387" y="2859901"/>
            <a:ext cx="0" cy="192405"/>
          </a:xfrm>
          <a:prstGeom prst="line">
            <a:avLst/>
          </a:prstGeom>
          <a:ln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596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 5"/>
          <p:cNvSpPr>
            <a:spLocks noChangeArrowheads="1"/>
          </p:cNvSpPr>
          <p:nvPr/>
        </p:nvSpPr>
        <p:spPr bwMode="auto">
          <a:xfrm>
            <a:off x="0" y="1415225"/>
            <a:ext cx="9144000" cy="464144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marL="285750" indent="-285750" algn="ctr" eaLnBrk="0" hangingPunct="0">
              <a:buFont typeface="Wingdings" panose="05000000000000000000" pitchFamily="2" charset="2"/>
              <a:buChar char="w"/>
            </a:pPr>
            <a:endParaRPr kumimoji="1" lang="de-DE" sz="1400" b="1" dirty="0">
              <a:latin typeface="+mn-lt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Daten- und Funktionsintegration</a:t>
            </a:r>
            <a:endParaRPr lang="de-DE" baseline="30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118" name="Rectangle 4"/>
          <p:cNvSpPr>
            <a:spLocks noChangeArrowheads="1"/>
          </p:cNvSpPr>
          <p:nvPr/>
        </p:nvSpPr>
        <p:spPr bwMode="auto">
          <a:xfrm>
            <a:off x="5029200" y="1422369"/>
            <a:ext cx="3810000" cy="36576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/>
            <a:r>
              <a:rPr kumimoji="1" lang="de-DE" sz="1600" b="1" dirty="0">
                <a:solidFill>
                  <a:srgbClr val="404040"/>
                </a:solidFill>
                <a:latin typeface="+mn-lt"/>
              </a:rPr>
              <a:t>Unternehmen 2</a:t>
            </a:r>
            <a:endParaRPr kumimoji="1" lang="de-DE" sz="1400" b="1" dirty="0">
              <a:solidFill>
                <a:srgbClr val="404040"/>
              </a:solidFill>
              <a:latin typeface="+mn-lt"/>
            </a:endParaRPr>
          </a:p>
        </p:txBody>
      </p:sp>
      <p:sp>
        <p:nvSpPr>
          <p:cNvPr id="119" name="Rectangle 5"/>
          <p:cNvSpPr>
            <a:spLocks noChangeArrowheads="1"/>
          </p:cNvSpPr>
          <p:nvPr/>
        </p:nvSpPr>
        <p:spPr bwMode="auto">
          <a:xfrm>
            <a:off x="381000" y="1422369"/>
            <a:ext cx="3810000" cy="36576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/>
            <a:r>
              <a:rPr kumimoji="1" lang="de-DE" sz="1600" b="1" dirty="0">
                <a:solidFill>
                  <a:srgbClr val="404040"/>
                </a:solidFill>
                <a:latin typeface="+mn-lt"/>
              </a:rPr>
              <a:t>Unternehmen 1</a:t>
            </a:r>
            <a:endParaRPr kumimoji="1" lang="de-DE" sz="1400" b="1" dirty="0">
              <a:solidFill>
                <a:srgbClr val="404040"/>
              </a:solidFill>
              <a:latin typeface="+mn-lt"/>
            </a:endParaRPr>
          </a:p>
        </p:txBody>
      </p:sp>
      <p:sp>
        <p:nvSpPr>
          <p:cNvPr id="120" name="Text Box 6"/>
          <p:cNvSpPr txBox="1">
            <a:spLocks noChangeArrowheads="1"/>
          </p:cNvSpPr>
          <p:nvPr/>
        </p:nvSpPr>
        <p:spPr bwMode="auto">
          <a:xfrm>
            <a:off x="457200" y="2489169"/>
            <a:ext cx="8229600" cy="160020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 eaLnBrk="0" hangingPunct="0"/>
            <a:r>
              <a:rPr kumimoji="1" lang="de-DE" sz="1400" b="1" dirty="0">
                <a:solidFill>
                  <a:srgbClr val="404040"/>
                </a:solidFill>
                <a:latin typeface="+mn-lt"/>
              </a:rPr>
              <a:t>mySAP.com</a:t>
            </a:r>
            <a:endParaRPr kumimoji="1" lang="de-DE" sz="1400" dirty="0">
              <a:solidFill>
                <a:srgbClr val="404040"/>
              </a:solidFill>
              <a:latin typeface="+mn-lt"/>
            </a:endParaRPr>
          </a:p>
        </p:txBody>
      </p:sp>
      <p:sp>
        <p:nvSpPr>
          <p:cNvPr id="121" name="Text Box 7"/>
          <p:cNvSpPr txBox="1">
            <a:spLocks noChangeArrowheads="1"/>
          </p:cNvSpPr>
          <p:nvPr/>
        </p:nvSpPr>
        <p:spPr bwMode="auto">
          <a:xfrm>
            <a:off x="533400" y="2641569"/>
            <a:ext cx="3429000" cy="1143000"/>
          </a:xfrm>
          <a:prstGeom prst="rect">
            <a:avLst/>
          </a:prstGeom>
          <a:solidFill>
            <a:srgbClr val="EAEAEA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 eaLnBrk="0" hangingPunct="0"/>
            <a:endParaRPr kumimoji="1" lang="de-DE" sz="1400" dirty="0">
              <a:solidFill>
                <a:srgbClr val="404040"/>
              </a:solidFill>
              <a:latin typeface="+mn-lt"/>
            </a:endParaRPr>
          </a:p>
          <a:p>
            <a:pPr algn="ctr" eaLnBrk="0" hangingPunct="0"/>
            <a:r>
              <a:rPr kumimoji="1" lang="de-DE" sz="1400" b="1" dirty="0">
                <a:solidFill>
                  <a:srgbClr val="404040"/>
                </a:solidFill>
                <a:latin typeface="+mn-lt"/>
              </a:rPr>
              <a:t>SAP ERP</a:t>
            </a:r>
            <a:endParaRPr kumimoji="1" lang="de-DE" sz="1400" dirty="0">
              <a:solidFill>
                <a:srgbClr val="404040"/>
              </a:solidFill>
              <a:latin typeface="+mn-lt"/>
            </a:endParaRPr>
          </a:p>
        </p:txBody>
      </p:sp>
      <p:sp>
        <p:nvSpPr>
          <p:cNvPr id="122" name="Text Box 8"/>
          <p:cNvSpPr txBox="1">
            <a:spLocks noChangeArrowheads="1"/>
          </p:cNvSpPr>
          <p:nvPr/>
        </p:nvSpPr>
        <p:spPr bwMode="auto">
          <a:xfrm>
            <a:off x="762000" y="1879569"/>
            <a:ext cx="8382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Ctr="1"/>
          <a:lstStyle/>
          <a:p>
            <a:pPr algn="ctr" eaLnBrk="0" hangingPunct="0"/>
            <a:r>
              <a:rPr kumimoji="1" lang="de-DE" sz="1400" dirty="0" err="1">
                <a:solidFill>
                  <a:srgbClr val="404040"/>
                </a:solidFill>
                <a:latin typeface="+mn-lt"/>
              </a:rPr>
              <a:t>Beschaf-fung</a:t>
            </a:r>
            <a:endParaRPr kumimoji="1" lang="de-DE" sz="1400" dirty="0">
              <a:solidFill>
                <a:srgbClr val="404040"/>
              </a:solidFill>
              <a:latin typeface="+mn-lt"/>
            </a:endParaRPr>
          </a:p>
        </p:txBody>
      </p:sp>
      <p:sp>
        <p:nvSpPr>
          <p:cNvPr id="123" name="Text Box 9"/>
          <p:cNvSpPr txBox="1">
            <a:spLocks noChangeArrowheads="1"/>
          </p:cNvSpPr>
          <p:nvPr/>
        </p:nvSpPr>
        <p:spPr bwMode="auto">
          <a:xfrm>
            <a:off x="1828800" y="1879569"/>
            <a:ext cx="8382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Ctr="1"/>
          <a:lstStyle/>
          <a:p>
            <a:pPr algn="ctr" eaLnBrk="0" hangingPunct="0"/>
            <a:r>
              <a:rPr kumimoji="1" lang="de-DE" sz="1400" dirty="0" err="1">
                <a:solidFill>
                  <a:srgbClr val="404040"/>
                </a:solidFill>
                <a:latin typeface="+mn-lt"/>
              </a:rPr>
              <a:t>Produk-tion</a:t>
            </a:r>
            <a:endParaRPr kumimoji="1" lang="de-DE" sz="1400" dirty="0">
              <a:solidFill>
                <a:srgbClr val="404040"/>
              </a:solidFill>
              <a:latin typeface="+mn-lt"/>
            </a:endParaRPr>
          </a:p>
        </p:txBody>
      </p:sp>
      <p:sp>
        <p:nvSpPr>
          <p:cNvPr id="124" name="Text Box 10"/>
          <p:cNvSpPr txBox="1">
            <a:spLocks noChangeArrowheads="1"/>
          </p:cNvSpPr>
          <p:nvPr/>
        </p:nvSpPr>
        <p:spPr bwMode="auto">
          <a:xfrm>
            <a:off x="2895600" y="1879569"/>
            <a:ext cx="8382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Ctr="1"/>
          <a:lstStyle/>
          <a:p>
            <a:pPr algn="ctr" eaLnBrk="0" hangingPunct="0"/>
            <a:r>
              <a:rPr kumimoji="1" lang="de-DE" sz="1400" dirty="0">
                <a:solidFill>
                  <a:srgbClr val="404040"/>
                </a:solidFill>
                <a:latin typeface="+mn-lt"/>
              </a:rPr>
              <a:t>Absatz</a:t>
            </a:r>
          </a:p>
        </p:txBody>
      </p:sp>
      <p:sp>
        <p:nvSpPr>
          <p:cNvPr id="125" name="Text Box 11"/>
          <p:cNvSpPr txBox="1">
            <a:spLocks noChangeArrowheads="1"/>
          </p:cNvSpPr>
          <p:nvPr/>
        </p:nvSpPr>
        <p:spPr bwMode="auto">
          <a:xfrm>
            <a:off x="5181600" y="2641569"/>
            <a:ext cx="3429000" cy="1143000"/>
          </a:xfrm>
          <a:prstGeom prst="rect">
            <a:avLst/>
          </a:prstGeom>
          <a:solidFill>
            <a:srgbClr val="EAEAEA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 anchorCtr="1"/>
          <a:lstStyle>
            <a:defPPr>
              <a:defRPr lang="de-DE"/>
            </a:defPPr>
            <a:lvl1pPr algn="ctr" eaLnBrk="0" hangingPunct="0">
              <a:defRPr kumimoji="1" sz="1400">
                <a:latin typeface="+mn-lt"/>
              </a:defRPr>
            </a:lvl1pPr>
          </a:lstStyle>
          <a:p>
            <a:endParaRPr lang="de-DE" b="1" dirty="0">
              <a:solidFill>
                <a:srgbClr val="404040"/>
              </a:solidFill>
            </a:endParaRPr>
          </a:p>
          <a:p>
            <a:r>
              <a:rPr lang="de-DE" b="1" dirty="0">
                <a:solidFill>
                  <a:srgbClr val="404040"/>
                </a:solidFill>
              </a:rPr>
              <a:t>SAP ERP</a:t>
            </a:r>
          </a:p>
        </p:txBody>
      </p:sp>
      <p:sp>
        <p:nvSpPr>
          <p:cNvPr id="126" name="Text Box 12"/>
          <p:cNvSpPr txBox="1">
            <a:spLocks noChangeArrowheads="1"/>
          </p:cNvSpPr>
          <p:nvPr/>
        </p:nvSpPr>
        <p:spPr bwMode="auto">
          <a:xfrm>
            <a:off x="5410200" y="1879569"/>
            <a:ext cx="8382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Ctr="1"/>
          <a:lstStyle/>
          <a:p>
            <a:pPr algn="ctr" eaLnBrk="0" hangingPunct="0"/>
            <a:r>
              <a:rPr kumimoji="1" lang="de-DE" sz="1400" dirty="0" err="1">
                <a:solidFill>
                  <a:srgbClr val="404040"/>
                </a:solidFill>
                <a:latin typeface="+mn-lt"/>
              </a:rPr>
              <a:t>Beschaf-fung</a:t>
            </a:r>
            <a:endParaRPr kumimoji="1" lang="de-DE" sz="1400" dirty="0">
              <a:solidFill>
                <a:srgbClr val="404040"/>
              </a:solidFill>
              <a:latin typeface="+mn-lt"/>
            </a:endParaRPr>
          </a:p>
        </p:txBody>
      </p:sp>
      <p:sp>
        <p:nvSpPr>
          <p:cNvPr id="127" name="Text Box 13"/>
          <p:cNvSpPr txBox="1">
            <a:spLocks noChangeArrowheads="1"/>
          </p:cNvSpPr>
          <p:nvPr/>
        </p:nvSpPr>
        <p:spPr bwMode="auto">
          <a:xfrm>
            <a:off x="6477000" y="1879569"/>
            <a:ext cx="8382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Ctr="1"/>
          <a:lstStyle/>
          <a:p>
            <a:pPr algn="ctr" eaLnBrk="0" hangingPunct="0"/>
            <a:r>
              <a:rPr kumimoji="1" lang="de-DE" sz="1400">
                <a:solidFill>
                  <a:srgbClr val="404040"/>
                </a:solidFill>
                <a:latin typeface="+mn-lt"/>
              </a:rPr>
              <a:t>Produk-tion</a:t>
            </a:r>
          </a:p>
        </p:txBody>
      </p:sp>
      <p:sp>
        <p:nvSpPr>
          <p:cNvPr id="128" name="Text Box 14"/>
          <p:cNvSpPr txBox="1">
            <a:spLocks noChangeArrowheads="1"/>
          </p:cNvSpPr>
          <p:nvPr/>
        </p:nvSpPr>
        <p:spPr bwMode="auto">
          <a:xfrm>
            <a:off x="7543800" y="1879569"/>
            <a:ext cx="8382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Ctr="1"/>
          <a:lstStyle/>
          <a:p>
            <a:pPr algn="ctr" eaLnBrk="0" hangingPunct="0"/>
            <a:r>
              <a:rPr kumimoji="1" lang="de-DE" sz="1400">
                <a:solidFill>
                  <a:srgbClr val="404040"/>
                </a:solidFill>
                <a:latin typeface="+mn-lt"/>
              </a:rPr>
              <a:t>Absatz</a:t>
            </a:r>
          </a:p>
        </p:txBody>
      </p:sp>
      <p:sp>
        <p:nvSpPr>
          <p:cNvPr id="131" name="Gleichschenkliges Dreieck 130"/>
          <p:cNvSpPr/>
          <p:nvPr/>
        </p:nvSpPr>
        <p:spPr>
          <a:xfrm flipV="1">
            <a:off x="3222000" y="5182822"/>
            <a:ext cx="2700000" cy="180000"/>
          </a:xfrm>
          <a:prstGeom prst="triangl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 Box 15"/>
          <p:cNvSpPr txBox="1">
            <a:spLocks noChangeArrowheads="1"/>
          </p:cNvSpPr>
          <p:nvPr/>
        </p:nvSpPr>
        <p:spPr bwMode="auto">
          <a:xfrm>
            <a:off x="666747" y="5465675"/>
            <a:ext cx="8115304" cy="60939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266700" indent="-266700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</a:pPr>
            <a:r>
              <a:rPr lang="de-DE" sz="1400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Daten- und Funktionsintegration über die gesamte Wertschöpfungskette eines Unternehmens</a:t>
            </a:r>
          </a:p>
          <a:p>
            <a:pPr marL="266700" indent="-266700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</a:pPr>
            <a:r>
              <a:rPr lang="de-DE" sz="1400" dirty="0">
                <a:solidFill>
                  <a:srgbClr val="404040"/>
                </a:solidFill>
                <a:latin typeface="+mn-lt"/>
                <a:ea typeface="ＭＳ Ｐゴシック" charset="-128"/>
                <a:cs typeface="ＭＳ Ｐゴシック" charset="-128"/>
              </a:rPr>
              <a:t>Unternehmensübergreifende Koppelung durch mySAP.com</a:t>
            </a:r>
          </a:p>
        </p:txBody>
      </p:sp>
      <p:grpSp>
        <p:nvGrpSpPr>
          <p:cNvPr id="21" name="Gruppieren 20"/>
          <p:cNvGrpSpPr/>
          <p:nvPr/>
        </p:nvGrpSpPr>
        <p:grpSpPr>
          <a:xfrm>
            <a:off x="323851" y="5588786"/>
            <a:ext cx="257172" cy="363176"/>
            <a:chOff x="684213" y="5114925"/>
            <a:chExt cx="257172" cy="497526"/>
          </a:xfrm>
          <a:effectLst/>
        </p:grpSpPr>
        <p:sp>
          <p:nvSpPr>
            <p:cNvPr id="22" name="Eingekerbter Richtungspfeil 21"/>
            <p:cNvSpPr/>
            <p:nvPr/>
          </p:nvSpPr>
          <p:spPr>
            <a:xfrm>
              <a:off x="684213" y="5114925"/>
              <a:ext cx="171448" cy="497526"/>
            </a:xfrm>
            <a:prstGeom prst="chevron">
              <a:avLst>
                <a:gd name="adj" fmla="val 75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3" name="Eingekerbter Richtungspfeil 22"/>
            <p:cNvSpPr/>
            <p:nvPr/>
          </p:nvSpPr>
          <p:spPr>
            <a:xfrm>
              <a:off x="769937" y="5114925"/>
              <a:ext cx="171448" cy="497526"/>
            </a:xfrm>
            <a:prstGeom prst="chevron">
              <a:avLst>
                <a:gd name="adj" fmla="val 75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550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Leistungsmerkmale des SAP ERP-Systems</a:t>
            </a:r>
            <a:endParaRPr lang="de-DE" baseline="30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Kurze Einführung zur SAP AG und SAP ERP</a:t>
            </a:r>
          </a:p>
        </p:txBody>
      </p:sp>
      <p:sp>
        <p:nvSpPr>
          <p:cNvPr id="20" name="Rechteck 19"/>
          <p:cNvSpPr/>
          <p:nvPr/>
        </p:nvSpPr>
        <p:spPr>
          <a:xfrm>
            <a:off x="358775" y="2097538"/>
            <a:ext cx="7427913" cy="38411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spcBef>
                <a:spcPts val="1200"/>
              </a:spcBef>
              <a:buClr>
                <a:srgbClr val="007434"/>
              </a:buClr>
              <a:buFont typeface="Wingdings" panose="05000000000000000000" pitchFamily="2" charset="2"/>
              <a:buChar char="ü"/>
            </a:pPr>
            <a:r>
              <a:rPr lang="de-DE" sz="1400" b="1" dirty="0">
                <a:solidFill>
                  <a:srgbClr val="404040"/>
                </a:solidFill>
              </a:rPr>
              <a:t>Integration: </a:t>
            </a:r>
            <a:r>
              <a:rPr lang="de-DE" sz="1400" dirty="0">
                <a:solidFill>
                  <a:srgbClr val="404040"/>
                </a:solidFill>
              </a:rPr>
              <a:t>Gemeinsame Datenbasis, auf die alle Anwendungen zurückgreifen (Datenintegration) und Funktionsintegration, indem durch das Ausführen von Transaktionen in einem Modul Aktivitäten in einem anderen Modul ausgelöst werden.</a:t>
            </a:r>
          </a:p>
          <a:p>
            <a:pPr marL="285750" indent="-285750">
              <a:spcBef>
                <a:spcPts val="1200"/>
              </a:spcBef>
              <a:buClr>
                <a:srgbClr val="007434"/>
              </a:buClr>
              <a:buFont typeface="Wingdings" panose="05000000000000000000" pitchFamily="2" charset="2"/>
              <a:buChar char="ü"/>
            </a:pPr>
            <a:r>
              <a:rPr lang="de-DE" sz="1400" b="1" dirty="0">
                <a:solidFill>
                  <a:srgbClr val="404040"/>
                </a:solidFill>
              </a:rPr>
              <a:t>Internationalität: </a:t>
            </a:r>
            <a:r>
              <a:rPr lang="de-DE" sz="1400" dirty="0">
                <a:solidFill>
                  <a:srgbClr val="404040"/>
                </a:solidFill>
              </a:rPr>
              <a:t>Länderspezifische Versionen mit verschiedenen Sprachen, Besonderheiten hinsichtlich des  Zahlungsverkehres, der Umsatzsteuervoranmeldung, etc.</a:t>
            </a:r>
          </a:p>
          <a:p>
            <a:pPr marL="285750" lvl="1" indent="-285750">
              <a:spcBef>
                <a:spcPts val="1200"/>
              </a:spcBef>
              <a:buClr>
                <a:srgbClr val="007434"/>
              </a:buClr>
              <a:buFont typeface="Wingdings" panose="05000000000000000000" pitchFamily="2" charset="2"/>
              <a:buChar char="ü"/>
            </a:pPr>
            <a:r>
              <a:rPr lang="de-DE" sz="1400" b="1" dirty="0">
                <a:solidFill>
                  <a:srgbClr val="404040"/>
                </a:solidFill>
              </a:rPr>
              <a:t>Branchenneutralität</a:t>
            </a:r>
          </a:p>
          <a:p>
            <a:pPr marL="285750" lvl="1" indent="-285750">
              <a:spcBef>
                <a:spcPts val="1200"/>
              </a:spcBef>
              <a:buClr>
                <a:srgbClr val="007434"/>
              </a:buClr>
              <a:buFont typeface="Wingdings" panose="05000000000000000000" pitchFamily="2" charset="2"/>
              <a:buChar char="ü"/>
            </a:pPr>
            <a:r>
              <a:rPr lang="de-DE" sz="1400" b="1" dirty="0">
                <a:solidFill>
                  <a:srgbClr val="404040"/>
                </a:solidFill>
              </a:rPr>
              <a:t>Customizing: </a:t>
            </a:r>
            <a:r>
              <a:rPr lang="de-DE" sz="1400" dirty="0">
                <a:solidFill>
                  <a:srgbClr val="404040"/>
                </a:solidFill>
              </a:rPr>
              <a:t>Anpassungsfähigkeit an branchen- und firmenspezifische Besonderheiten</a:t>
            </a:r>
          </a:p>
          <a:p>
            <a:pPr marL="285750" lvl="1" indent="-285750">
              <a:spcBef>
                <a:spcPts val="1200"/>
              </a:spcBef>
              <a:buClr>
                <a:srgbClr val="007434"/>
              </a:buClr>
              <a:buFont typeface="Wingdings" panose="05000000000000000000" pitchFamily="2" charset="2"/>
              <a:buChar char="ü"/>
            </a:pPr>
            <a:r>
              <a:rPr lang="de-DE" sz="1400" b="1" dirty="0">
                <a:solidFill>
                  <a:srgbClr val="404040"/>
                </a:solidFill>
              </a:rPr>
              <a:t>Benutzeroberfläche:</a:t>
            </a:r>
            <a:r>
              <a:rPr lang="de-DE" sz="1400" dirty="0">
                <a:solidFill>
                  <a:srgbClr val="404040"/>
                </a:solidFill>
              </a:rPr>
              <a:t> Komfortable Gestaltung der Nutzung für den Anwender durch das SAP-</a:t>
            </a:r>
            <a:r>
              <a:rPr lang="de-DE" sz="1400" dirty="0" err="1">
                <a:solidFill>
                  <a:srgbClr val="404040"/>
                </a:solidFill>
              </a:rPr>
              <a:t>Graphical</a:t>
            </a:r>
            <a:r>
              <a:rPr lang="de-DE" sz="1400" dirty="0">
                <a:solidFill>
                  <a:srgbClr val="404040"/>
                </a:solidFill>
              </a:rPr>
              <a:t> User Interface (SAP-GUI), das nach den Regeln des Windows-Style-Guides konzipiert wurde.</a:t>
            </a:r>
          </a:p>
        </p:txBody>
      </p:sp>
      <p:sp>
        <p:nvSpPr>
          <p:cNvPr id="26" name="Rechteck 25"/>
          <p:cNvSpPr/>
          <p:nvPr/>
        </p:nvSpPr>
        <p:spPr>
          <a:xfrm>
            <a:off x="358775" y="1440410"/>
            <a:ext cx="7427913" cy="529029"/>
          </a:xfrm>
          <a:prstGeom prst="rect">
            <a:avLst/>
          </a:prstGeom>
          <a:solidFill>
            <a:schemeClr val="tx2"/>
          </a:solidFill>
          <a:ln w="63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algn="ctr"/>
            <a:r>
              <a:rPr lang="en-US" sz="1600" b="1" dirty="0"/>
              <a:t>SAP ERP System</a:t>
            </a:r>
            <a:endParaRPr lang="en-US" sz="1600" b="1" baseline="30000" dirty="0"/>
          </a:p>
        </p:txBody>
      </p:sp>
      <p:grpSp>
        <p:nvGrpSpPr>
          <p:cNvPr id="23" name="Gruppieren 22"/>
          <p:cNvGrpSpPr/>
          <p:nvPr/>
        </p:nvGrpSpPr>
        <p:grpSpPr>
          <a:xfrm>
            <a:off x="98425" y="1412537"/>
            <a:ext cx="542925" cy="584775"/>
            <a:chOff x="98425" y="2080215"/>
            <a:chExt cx="542925" cy="584775"/>
          </a:xfrm>
          <a:effectLst/>
        </p:grpSpPr>
        <p:sp>
          <p:nvSpPr>
            <p:cNvPr id="24" name="Ellipse 23"/>
            <p:cNvSpPr/>
            <p:nvPr/>
          </p:nvSpPr>
          <p:spPr>
            <a:xfrm>
              <a:off x="99887" y="2102602"/>
              <a:ext cx="540000" cy="540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98425" y="2080215"/>
              <a:ext cx="5429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b="1" dirty="0">
                  <a:solidFill>
                    <a:srgbClr val="007434"/>
                  </a:solidFill>
                  <a:sym typeface="Wingdings" panose="05000000000000000000" pitchFamily="2" charset="2"/>
                </a:rPr>
                <a:t></a:t>
              </a:r>
              <a:endParaRPr lang="de-DE" sz="3200" b="1" dirty="0">
                <a:solidFill>
                  <a:srgbClr val="007434"/>
                </a:solidFill>
              </a:endParaRPr>
            </a:p>
          </p:txBody>
        </p:sp>
      </p:grp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latin typeface="Arial" pitchFamily="34" charset="0"/>
                <a:cs typeface="Arial" pitchFamily="34" charset="0"/>
              </a:rPr>
              <a:t>© Friedl/Pedell: Controlling mit SAP, ISBN </a:t>
            </a:r>
            <a:r>
              <a:rPr lang="de-DE">
                <a:latin typeface="Arial" pitchFamily="34" charset="0"/>
                <a:ea typeface="Arial" charset="0"/>
                <a:cs typeface="Arial" pitchFamily="34" charset="0"/>
              </a:rPr>
              <a:t>978-3-658-27719-2, Springer Vieweg 2020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86361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3045&quot;&gt;&lt;version val=&quot;25079&quot;/&gt;&lt;CPresentation id=&quot;1&quot;&gt;&lt;m_precDefaultNumber&gt;&lt;m_bNumberIsYear val=&quot;1&quot;/&gt;&lt;m_chMinusSymbol&gt;-&lt;/m_chMinusSymbol&gt;&lt;m_chDecimalSymbol17909&gt;,&lt;/m_chDecimalSymbol17909&gt;&lt;m_nGroupingDigits17909 val=&quot;2147483647&quot;/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.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EE4P_STYLE_ID" val="44849740-2381-45da-9114-d2e70d19ac1c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tandarddesign">
  <a:themeElements>
    <a:clrScheme name="TUM">
      <a:dk1>
        <a:srgbClr val="000000"/>
      </a:dk1>
      <a:lt1>
        <a:srgbClr val="FFFFFF"/>
      </a:lt1>
      <a:dk2>
        <a:srgbClr val="0065BD"/>
      </a:dk2>
      <a:lt2>
        <a:srgbClr val="DAD7CB"/>
      </a:lt2>
      <a:accent1>
        <a:srgbClr val="003359"/>
      </a:accent1>
      <a:accent2>
        <a:srgbClr val="005293"/>
      </a:accent2>
      <a:accent3>
        <a:srgbClr val="0073CF"/>
      </a:accent3>
      <a:accent4>
        <a:srgbClr val="64A0C8"/>
      </a:accent4>
      <a:accent5>
        <a:srgbClr val="A2AD00"/>
      </a:accent5>
      <a:accent6>
        <a:srgbClr val="E37222"/>
      </a:accent6>
      <a:hlink>
        <a:srgbClr val="98C6EA"/>
      </a:hlink>
      <a:folHlink>
        <a:srgbClr val="A2AD00"/>
      </a:folHlink>
    </a:clrScheme>
    <a:fontScheme name="TU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333333"/>
    </a:dk1>
    <a:lt1>
      <a:srgbClr val="FFFFFF"/>
    </a:lt1>
    <a:dk2>
      <a:srgbClr val="333333"/>
    </a:dk2>
    <a:lt2>
      <a:srgbClr val="808080"/>
    </a:lt2>
    <a:accent1>
      <a:srgbClr val="CCCCCC"/>
    </a:accent1>
    <a:accent2>
      <a:srgbClr val="074FB0"/>
    </a:accent2>
    <a:accent3>
      <a:srgbClr val="FFFFFF"/>
    </a:accent3>
    <a:accent4>
      <a:srgbClr val="2A2A2A"/>
    </a:accent4>
    <a:accent5>
      <a:srgbClr val="E2E2E2"/>
    </a:accent5>
    <a:accent6>
      <a:srgbClr val="06479F"/>
    </a:accent6>
    <a:hlink>
      <a:srgbClr val="E53418"/>
    </a:hlink>
    <a:folHlink>
      <a:srgbClr val="CA213F"/>
    </a:folHlink>
  </a:clrScheme>
  <a:fontScheme name="Leere Präsentation">
    <a:majorFont>
      <a:latin typeface="TUM Neue Helvetica 75 Bold"/>
      <a:ea typeface=""/>
      <a:cs typeface=""/>
    </a:majorFont>
    <a:minorFont>
      <a:latin typeface="TUM Neue Helvetica 55 Regular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6551</Words>
  <Application>Microsoft Office PowerPoint</Application>
  <PresentationFormat>Bildschirmpräsentation (4:3)</PresentationFormat>
  <Paragraphs>2097</Paragraphs>
  <Slides>68</Slides>
  <Notes>6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68</vt:i4>
      </vt:variant>
    </vt:vector>
  </HeadingPairs>
  <TitlesOfParts>
    <vt:vector size="70" baseType="lpstr">
      <vt:lpstr>Standarddesign</vt:lpstr>
      <vt:lpstr>think-cell Folie</vt:lpstr>
      <vt:lpstr>Controlling mit SAP® Eine praxisorientierte Einführung – Umfassende Fallstudie – Beispielhafte Anwendungen</vt:lpstr>
      <vt:lpstr>Agenda</vt:lpstr>
      <vt:lpstr>Agenda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2. Kurze Einführung zur SAP AG und SAP ERP</vt:lpstr>
      <vt:lpstr>Agenda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  <vt:lpstr>3. Fallstudie und Umsetzung in SAP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Erneuerbare Energie für Bayern</dc:title>
  <dc:creator>jdorfner</dc:creator>
  <cp:lastModifiedBy>Heike Jung</cp:lastModifiedBy>
  <cp:revision>750</cp:revision>
  <cp:lastPrinted>2016-10-02T15:48:15Z</cp:lastPrinted>
  <dcterms:created xsi:type="dcterms:W3CDTF">2012-11-07T09:20:46Z</dcterms:created>
  <dcterms:modified xsi:type="dcterms:W3CDTF">2020-07-27T07:44:59Z</dcterms:modified>
</cp:coreProperties>
</file>